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  <p:sldMasterId id="2147483674" r:id="rId5"/>
    <p:sldMasterId id="2147483683" r:id="rId6"/>
  </p:sldMasterIdLst>
  <p:notesMasterIdLst>
    <p:notesMasterId r:id="rId28"/>
  </p:notesMasterIdLst>
  <p:handoutMasterIdLst>
    <p:handoutMasterId r:id="rId29"/>
  </p:handoutMasterIdLst>
  <p:sldIdLst>
    <p:sldId id="262" r:id="rId7"/>
    <p:sldId id="501" r:id="rId8"/>
    <p:sldId id="480" r:id="rId9"/>
    <p:sldId id="502" r:id="rId10"/>
    <p:sldId id="483" r:id="rId11"/>
    <p:sldId id="485" r:id="rId12"/>
    <p:sldId id="503" r:id="rId13"/>
    <p:sldId id="504" r:id="rId14"/>
    <p:sldId id="505" r:id="rId15"/>
    <p:sldId id="506" r:id="rId16"/>
    <p:sldId id="507" r:id="rId17"/>
    <p:sldId id="490" r:id="rId18"/>
    <p:sldId id="510" r:id="rId19"/>
    <p:sldId id="512" r:id="rId20"/>
    <p:sldId id="511" r:id="rId21"/>
    <p:sldId id="513" r:id="rId22"/>
    <p:sldId id="495" r:id="rId23"/>
    <p:sldId id="500" r:id="rId24"/>
    <p:sldId id="498" r:id="rId25"/>
    <p:sldId id="514" r:id="rId26"/>
    <p:sldId id="436" r:id="rId27"/>
  </p:sldIdLst>
  <p:sldSz cx="12192000" cy="6858000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8" pos="7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2FF4A-6490-3E19-B33D-76FC2DA31A94}" name="Durisch Christian BAG" initials="CD" userId="S::christian.durisch@bag.admin.ch::0387d6bc-3a7b-46db-bfd2-80cbdc8be1ac" providerId="AD"/>
  <p188:author id="{B051CE55-7239-67A3-F22F-E629C892A5B1}" name="Gschwend Adrian BAG" initials="GSC" userId="Gschwend Adrian BAG" providerId="None"/>
  <p188:author id="{F54B53F7-C73D-6FFA-B62D-38D33C44823B}" name="Christian" initials="C" userId="S::christian.durisch.bag@tmsgovch.onmicrosoft.com::cef15332-0c4d-496c-b13e-4c6be58a1e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ander Lucien BAG" initials="CLB" lastIdx="2" clrIdx="0">
    <p:extLst>
      <p:ext uri="{19B8F6BF-5375-455C-9EA6-DF929625EA0E}">
        <p15:presenceInfo xmlns:p15="http://schemas.microsoft.com/office/powerpoint/2012/main" userId="S-1-5-21-3993060671-4215906946-993041443-642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B2B2B2"/>
    <a:srgbClr val="000000"/>
    <a:srgbClr val="F0F5FD"/>
    <a:srgbClr val="E8F0F8"/>
    <a:srgbClr val="E6E6E6"/>
    <a:srgbClr val="DDDDDD"/>
    <a:srgbClr val="C0C0C0"/>
    <a:srgbClr val="9A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9" autoAdjust="0"/>
    <p:restoredTop sz="77123" autoAdjust="0"/>
  </p:normalViewPr>
  <p:slideViewPr>
    <p:cSldViewPr snapToGrid="0" showGuides="1">
      <p:cViewPr varScale="1">
        <p:scale>
          <a:sx n="96" d="100"/>
          <a:sy n="96" d="100"/>
        </p:scale>
        <p:origin x="864" y="96"/>
      </p:cViewPr>
      <p:guideLst>
        <p:guide orient="horz" pos="935"/>
        <p:guide orient="horz" pos="255"/>
        <p:guide orient="horz" pos="436"/>
        <p:guide orient="horz" pos="391"/>
        <p:guide pos="7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710" y="7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ay" userId="52585a02-07b4-4e6b-aa96-9051d4ef0c31" providerId="ADAL" clId="{1526D2B2-BE0D-4CE6-BBBE-A696C1143038}"/>
    <pc:docChg chg="modSld">
      <pc:chgData name="Andrea May" userId="52585a02-07b4-4e6b-aa96-9051d4ef0c31" providerId="ADAL" clId="{1526D2B2-BE0D-4CE6-BBBE-A696C1143038}" dt="2025-09-16T09:44:45.831" v="9" actId="20577"/>
      <pc:docMkLst>
        <pc:docMk/>
      </pc:docMkLst>
      <pc:sldChg chg="modNotesTx">
        <pc:chgData name="Andrea May" userId="52585a02-07b4-4e6b-aa96-9051d4ef0c31" providerId="ADAL" clId="{1526D2B2-BE0D-4CE6-BBBE-A696C1143038}" dt="2025-09-16T09:43:42.504" v="0" actId="6549"/>
        <pc:sldMkLst>
          <pc:docMk/>
          <pc:sldMk cId="1801316584" sldId="483"/>
        </pc:sldMkLst>
      </pc:sldChg>
      <pc:sldChg chg="modNotesTx">
        <pc:chgData name="Andrea May" userId="52585a02-07b4-4e6b-aa96-9051d4ef0c31" providerId="ADAL" clId="{1526D2B2-BE0D-4CE6-BBBE-A696C1143038}" dt="2025-09-16T09:43:50.132" v="1" actId="6549"/>
        <pc:sldMkLst>
          <pc:docMk/>
          <pc:sldMk cId="1024428593" sldId="485"/>
        </pc:sldMkLst>
      </pc:sldChg>
      <pc:sldChg chg="modNotesTx">
        <pc:chgData name="Andrea May" userId="52585a02-07b4-4e6b-aa96-9051d4ef0c31" providerId="ADAL" clId="{1526D2B2-BE0D-4CE6-BBBE-A696C1143038}" dt="2025-09-16T09:44:14.712" v="4" actId="20577"/>
        <pc:sldMkLst>
          <pc:docMk/>
          <pc:sldMk cId="387894556" sldId="490"/>
        </pc:sldMkLst>
      </pc:sldChg>
      <pc:sldChg chg="modNotesTx">
        <pc:chgData name="Andrea May" userId="52585a02-07b4-4e6b-aa96-9051d4ef0c31" providerId="ADAL" clId="{1526D2B2-BE0D-4CE6-BBBE-A696C1143038}" dt="2025-09-16T09:44:39.372" v="8" actId="20577"/>
        <pc:sldMkLst>
          <pc:docMk/>
          <pc:sldMk cId="1951411151" sldId="495"/>
        </pc:sldMkLst>
      </pc:sldChg>
      <pc:sldChg chg="modNotesTx">
        <pc:chgData name="Andrea May" userId="52585a02-07b4-4e6b-aa96-9051d4ef0c31" providerId="ADAL" clId="{1526D2B2-BE0D-4CE6-BBBE-A696C1143038}" dt="2025-09-16T09:44:45.831" v="9" actId="20577"/>
        <pc:sldMkLst>
          <pc:docMk/>
          <pc:sldMk cId="116526039" sldId="500"/>
        </pc:sldMkLst>
      </pc:sldChg>
      <pc:sldChg chg="modNotesTx">
        <pc:chgData name="Andrea May" userId="52585a02-07b4-4e6b-aa96-9051d4ef0c31" providerId="ADAL" clId="{1526D2B2-BE0D-4CE6-BBBE-A696C1143038}" dt="2025-09-16T09:43:56.727" v="2" actId="20577"/>
        <pc:sldMkLst>
          <pc:docMk/>
          <pc:sldMk cId="1414644233" sldId="503"/>
        </pc:sldMkLst>
      </pc:sldChg>
      <pc:sldChg chg="modNotesTx">
        <pc:chgData name="Andrea May" userId="52585a02-07b4-4e6b-aa96-9051d4ef0c31" providerId="ADAL" clId="{1526D2B2-BE0D-4CE6-BBBE-A696C1143038}" dt="2025-09-16T09:44:01.191" v="3" actId="20577"/>
        <pc:sldMkLst>
          <pc:docMk/>
          <pc:sldMk cId="1780423190" sldId="504"/>
        </pc:sldMkLst>
      </pc:sldChg>
      <pc:sldChg chg="modNotesTx">
        <pc:chgData name="Andrea May" userId="52585a02-07b4-4e6b-aa96-9051d4ef0c31" providerId="ADAL" clId="{1526D2B2-BE0D-4CE6-BBBE-A696C1143038}" dt="2025-09-16T09:44:29.217" v="6" actId="20577"/>
        <pc:sldMkLst>
          <pc:docMk/>
          <pc:sldMk cId="601288202" sldId="511"/>
        </pc:sldMkLst>
      </pc:sldChg>
      <pc:sldChg chg="modNotesTx">
        <pc:chgData name="Andrea May" userId="52585a02-07b4-4e6b-aa96-9051d4ef0c31" providerId="ADAL" clId="{1526D2B2-BE0D-4CE6-BBBE-A696C1143038}" dt="2025-09-16T09:44:22.516" v="5" actId="20577"/>
        <pc:sldMkLst>
          <pc:docMk/>
          <pc:sldMk cId="4258197587" sldId="512"/>
        </pc:sldMkLst>
      </pc:sldChg>
      <pc:sldChg chg="modNotesTx">
        <pc:chgData name="Andrea May" userId="52585a02-07b4-4e6b-aa96-9051d4ef0c31" providerId="ADAL" clId="{1526D2B2-BE0D-4CE6-BBBE-A696C1143038}" dt="2025-09-16T09:44:34.285" v="7" actId="20577"/>
        <pc:sldMkLst>
          <pc:docMk/>
          <pc:sldMk cId="2547485836" sldId="5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4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814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908"/>
            <a:ext cx="4983903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814"/>
            <a:ext cx="2946188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3" tIns="45786" rIns="91573" bIns="457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1038"/>
            <a:ext cx="5646737" cy="3176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A493298-6094-4361-B311-891E531296F6}" type="slidenum">
              <a:rPr lang="de-CH" sz="1000">
                <a:solidFill>
                  <a:prstClr val="black"/>
                </a:solidFill>
                <a:latin typeface="Arial" panose="020B0604020202020204"/>
                <a:cs typeface="+mn-cs"/>
              </a:rPr>
              <a:pPr defTabSz="92134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CH" sz="1000" dirty="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45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9A7A0-B822-EDEB-B6AC-EC2F3E99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864F08-ABA2-33CB-2C3F-085B49278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1322DD-F4F3-1671-D01B-3F4B5C583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08C7CA-5F89-9072-8553-142579EF7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930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6F57-8C88-233D-4D90-732B9043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2CCFEDF-321E-0DD4-24BD-61942A8AB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423B8D-D559-BDFB-A0D1-6FE9B4CE6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547EB5-EB04-2B6C-3235-94B1DF258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339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353D-4CB7-19B4-4D28-B16C0AF3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5B74273-7F55-180B-5849-2E7C2EF89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4E54B9B-24D6-AE01-DF79-5E21FD539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D8D0DE-7F8A-2639-1046-538B71BA8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3398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8D64-8137-97C7-C06E-9AC111EE0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1565AF-30D0-95C5-3187-09D39D79C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47D803-F4A3-92C2-DC2D-11DE48AB8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191642-AAD4-898D-EC2B-A56DD963B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193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ED2F-2FFD-FCE7-B16B-B733059F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7D1E2A-DE5C-BFBC-5A79-C450FC281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AF91F3-C20D-BF13-0716-AD86EB727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8DB8DE-DB68-28E7-8E73-68FDB64B8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5262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0F872-7D3B-DC5E-10B6-0AAB19467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1333C3-32FC-6869-AABB-F9373FC82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17A5515-9F1C-730F-2932-10870980D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DFBC8C-7030-E05D-07A2-8E1A7779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1251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0159-0C09-C1C2-2623-1F2D0B50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764303-590E-4451-FBC3-2EAFEE040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41D22B-8CDA-CDA6-E670-1E766F30D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4A860D-B886-40FA-280C-C546C88EE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6019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2450-4879-0E96-758B-C35E98BFE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FF4DD4-CCA9-DD99-5C8E-F49CFE2C9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0F24C8-A4EC-74BB-F981-A1D856D98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21349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A6265C-AC77-3374-2BE5-C7D8B0B95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3980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90D2F-5A30-3743-9561-4EF84015C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DA7100-BA6D-2F79-04E3-B5ABABBE3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43D4AF-4F6A-C6B0-9C04-83D739548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1349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 dirty="0"/>
          </a:p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7CC1F7-AAE6-CE9F-55BD-7115C070E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859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CA31-8A35-C889-291A-8E28C103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469AB1-65D8-22A8-AFF4-C52C67021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2299749-96AE-FB93-C95F-C58D0EFBB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922" indent="-287922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0FBA54-DA17-653E-3799-C397E2F43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038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1FF93-04CD-2269-2B1B-363F105F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27C2E4-370F-090D-267E-779B9AB7E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8FC561C-B026-1171-C2C6-7B44DBE83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1FB478-A8C1-ECA6-FCAF-E16DA4C88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326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DBDF0-F1C9-30DB-AC33-F03ECCE74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B9C35AF-76CF-BF56-B01F-0F191A896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7DCCEA5-D9F9-291D-B9D3-E975D432C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1ECF1-F38B-C953-E84F-EACD86B6E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0995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2938" y="681038"/>
            <a:ext cx="5646737" cy="3176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111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8CFB-3A66-5E70-22DB-AEA6D72E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7D88D8-46D5-4D7B-6CEF-55A183AE3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1E51BC-805E-993E-9948-F11FD2067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sz="1400" kern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CH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0633DA-199A-BFCE-48E3-8398B64C2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96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22667-09F6-CCE3-5E8D-0FD21BC7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A24AAC-45D0-4199-A1EE-736724792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3534CF-0876-D305-DE71-1E2D8931B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888F03-5F86-F12C-B7F1-2CECCE5FB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456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D64F-A9D7-EA0D-61B8-17BC678C5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BA5A28-8DE8-8954-198E-46741904E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F0AC58F-1EEC-F602-FD36-829A706BA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8E530A-C217-5BE9-722C-B23B388C4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747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4F029-D838-7E50-73CF-2B89E5F6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DAE3D1-2347-41E8-3FCB-D6333094D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4AF2EA-FC69-D9E4-EDCC-67C239964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de-CH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A96E51-6CC3-EDFD-C0F2-69B14E889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266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75BBC-CECE-79D9-0465-100F4C4A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0CBB36-76FD-F924-7A29-67F75D1EA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5E8695-0E51-0DB5-F0C6-BA1BE39AA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26578D-487B-D5B6-A31B-C7F017451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587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B91E4-333A-B9EB-A338-714A7EDD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F2B9C1-3547-A815-7C3D-9DED76969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4109CCD-21C3-1CAE-F6BD-ED3073629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8625E-BED6-E683-1C26-7E4F0EF6C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506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BC34-B8A6-BB50-7464-0D130F1A3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A14206-EE64-8DF8-6CFB-EC0FBBBBC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AE0EAC-A4F4-568F-68DC-6A5DD8F16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2305FA-8AA6-37E6-EE1A-BC091F66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528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5663E-295D-422B-8D33-9D4BE8B02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13FC8D-6BB4-4C11-8C69-AF37100A6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671166-B113-B8A3-9506-EA795705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7EC7D4-B504-C254-563E-9718EF3A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704137-A405-D02E-B101-2755403D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56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F7860-E762-45F9-AEE6-1286B950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5CE5B1-D4EB-4650-A0D2-6B05C7E66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22654-E2BB-443D-AF8A-7E7F1BE0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47716-7EF4-4DFC-B45C-087662D6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B4FB05-8518-4042-9CF6-191DE292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555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35893E-A500-4DF6-9D9B-105863F7C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BFAE3D-4064-4DDA-92B8-16B698CC0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CEB11-01B7-4E30-B518-FB14DBF6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1FC12B-FFC9-4CB9-90A0-76B36691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A32F8-B70D-4E3D-8528-1C78ECE8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8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U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62113" y="2043113"/>
            <a:ext cx="7098184" cy="1817936"/>
          </a:xfrm>
        </p:spPr>
        <p:txBody>
          <a:bodyPr anchor="t"/>
          <a:lstStyle>
            <a:lvl1pPr algn="l">
              <a:lnSpc>
                <a:spcPct val="114000"/>
              </a:lnSpc>
              <a:defRPr sz="5000"/>
            </a:lvl1pPr>
          </a:lstStyle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2113" y="3910013"/>
            <a:ext cx="7242200" cy="134778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9C4DA79-EE25-4502-A24B-0C613B98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113" y="1633539"/>
            <a:ext cx="5586412" cy="282574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9C9BA2A-EE5D-48A9-8CB0-17F95D8C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112" y="5662613"/>
            <a:ext cx="5586412" cy="646707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C47240-FFC5-4A40-AC28-53A84A1D22F4}"/>
              </a:ext>
            </a:extLst>
          </p:cNvPr>
          <p:cNvSpPr/>
          <p:nvPr userDrawn="1"/>
        </p:nvSpPr>
        <p:spPr>
          <a:xfrm>
            <a:off x="479376" y="0"/>
            <a:ext cx="5904656" cy="122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04DC41-A857-41DA-9936-8F78430FC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44" y="333375"/>
            <a:ext cx="4908286" cy="5662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5D3F19-0850-4200-AFCD-D0460EC3B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2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57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CF01-9E5C-4DAB-AC3C-43B0ACB62E38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1D9CF7B-C35C-4425-8801-1125A96E71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130880" y="194400"/>
            <a:ext cx="1222920" cy="492398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Vertraulich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820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12568" cy="35410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CF20-395E-4DBC-A3AA-1DADF581B344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03B587C-A3A8-4630-AD5D-DF20AFA0C9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232" y="2647614"/>
            <a:ext cx="5112568" cy="35410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914AB53-DA94-4CDD-BE92-8DDFECB16B4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30880" y="194400"/>
            <a:ext cx="1222920" cy="492398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 err="1"/>
              <a:t>Vertraulich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349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5184576" cy="112773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84576" cy="35410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6183-B12B-4DB4-BC89-B25B67791D76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1900" y="5434013"/>
            <a:ext cx="5041900" cy="742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0" y="1443038"/>
            <a:ext cx="5041900" cy="3800475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456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463C-4839-4F78-A1C3-7AF6C61EB26D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5538787"/>
            <a:ext cx="10442575" cy="63817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3891383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212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9ED9-74C3-41AB-AC78-4C331D20D96D}" type="datetime1">
              <a:rPr lang="de-CH" smtClean="0"/>
              <a:t>16.09.2025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4794274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87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E08C-54E9-4DDA-9B30-532FCFB097BA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571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721D-7DEA-4BE6-968D-0C55E881E94B}" type="datetime1">
              <a:rPr lang="de-CH" smtClean="0"/>
              <a:t>16.09.2025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66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CB963-39AD-4BBE-AACF-BF8173C8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D5ABAD-8D17-4FED-ABB1-5BE2374F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51CCA-7B92-4912-9360-023A5061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F841A-F687-47BF-936F-7DFD8FAC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A58D1-9A0B-49BE-87B6-70175355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8461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03B587C-A3A8-4630-AD5D-DF20AFA0C9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232" y="2647614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51ED3DC-C622-A7B0-7DA2-787588D031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1C132-F5D1-4598-B3FF-2C6CC1FC33DB}" type="datetime1">
              <a:rPr lang="de-CH" smtClean="0"/>
              <a:t>16.09.2025</a:t>
            </a:fld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70AC62-557C-23C9-5357-C50173434D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1214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983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62112" y="2043113"/>
            <a:ext cx="9005887" cy="1817936"/>
          </a:xfrm>
        </p:spPr>
        <p:txBody>
          <a:bodyPr anchor="t"/>
          <a:lstStyle>
            <a:lvl1pPr algn="l">
              <a:lnSpc>
                <a:spcPct val="114000"/>
              </a:lnSpc>
              <a:defRPr sz="5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2112" y="3910013"/>
            <a:ext cx="9005887" cy="134778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9C4DA79-EE25-4502-A24B-0C613B98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113" y="1633539"/>
            <a:ext cx="5586412" cy="282574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9C9BA2A-EE5D-48A9-8CB0-17F95D8C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112" y="5662613"/>
            <a:ext cx="5586412" cy="646707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C47240-FFC5-4A40-AC28-53A84A1D22F4}"/>
              </a:ext>
            </a:extLst>
          </p:cNvPr>
          <p:cNvSpPr/>
          <p:nvPr userDrawn="1"/>
        </p:nvSpPr>
        <p:spPr>
          <a:xfrm>
            <a:off x="479376" y="0"/>
            <a:ext cx="5904656" cy="122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04DC41-A857-41DA-9936-8F78430FC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44" y="333375"/>
            <a:ext cx="4908286" cy="5662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5D3F19-0850-4200-AFCD-D0460EC3B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6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1236-29E3-42E6-8600-363B26068239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975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4EE1-C571-4FEE-8933-CA34838DA49B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03B587C-A3A8-4630-AD5D-DF20AFA0C9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1232" y="2647614"/>
            <a:ext cx="5112568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864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5184576" cy="11277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635876"/>
            <a:ext cx="5184576" cy="35410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334F-761E-4002-A7D8-0C5791B2E719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1900" y="5434013"/>
            <a:ext cx="5041900" cy="74295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0" y="1443038"/>
            <a:ext cx="5041900" cy="3800475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736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F79D-D8E6-4D7B-B013-E84D66F99B05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76272D-935E-4D3B-B6F1-5D566A10D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5538787"/>
            <a:ext cx="10442575" cy="63817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de-DE" dirty="0"/>
              <a:t>Bildlegende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3891383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298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5BE6-D790-4FCD-A2F3-5E053F78A91A}" type="datetime1">
              <a:rPr lang="de-CH" smtClean="0"/>
              <a:t>16.09.2025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7E42F8B-604D-4EA8-BCCD-CD810CA601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225" y="1443038"/>
            <a:ext cx="10442575" cy="4794274"/>
          </a:xfrm>
          <a:solidFill>
            <a:schemeClr val="bg1">
              <a:lumMod val="85000"/>
            </a:schemeClr>
          </a:solidFill>
        </p:spPr>
        <p:txBody>
          <a:bodyPr lIns="108000" tIns="540000" rIns="108000" bIns="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85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71BC-D2D8-421A-B165-95B3276FB0AA}" type="datetime1">
              <a:rPr lang="de-CH" smtClean="0"/>
              <a:t>16.09.2025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694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F351-99FD-43FF-B4B5-65D52A51C360}" type="datetime1">
              <a:rPr lang="de-CH" smtClean="0"/>
              <a:t>16.09.2025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Kick-off </a:t>
            </a:r>
            <a:r>
              <a:rPr lang="de-CH" dirty="0" err="1"/>
              <a:t>Pa</a:t>
            </a:r>
            <a:r>
              <a:rPr lang="de-CH" dirty="0"/>
              <a:t>. </a:t>
            </a:r>
            <a:r>
              <a:rPr lang="de-CH" dirty="0" err="1"/>
              <a:t>Iv</a:t>
            </a:r>
            <a:r>
              <a:rPr lang="de-CH" dirty="0"/>
              <a:t>. Siegenthaler (Cannabisregulierung)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514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F815F-5FFB-4593-B201-5032F32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A3ABE6-C6EB-46E3-A076-410F90B2A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9C09F-DD4B-42CA-8E24-B334C0F4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A7F36D-A3A6-4510-A368-1EB922EA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C5513-8C41-4188-90C8-28C170CE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4464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SU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62113" y="2043113"/>
            <a:ext cx="7098184" cy="1817936"/>
          </a:xfrm>
        </p:spPr>
        <p:txBody>
          <a:bodyPr anchor="t"/>
          <a:lstStyle>
            <a:lvl1pPr algn="l">
              <a:lnSpc>
                <a:spcPct val="114000"/>
              </a:lnSpc>
              <a:defRPr sz="5000"/>
            </a:lvl1pPr>
          </a:lstStyle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2113" y="3910013"/>
            <a:ext cx="7242200" cy="134778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9C4DA79-EE25-4502-A24B-0C613B985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113" y="1633539"/>
            <a:ext cx="5586412" cy="282574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9C9BA2A-EE5D-48A9-8CB0-17F95D8C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112" y="5662613"/>
            <a:ext cx="5586412" cy="646707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C47240-FFC5-4A40-AC28-53A84A1D22F4}"/>
              </a:ext>
            </a:extLst>
          </p:cNvPr>
          <p:cNvSpPr/>
          <p:nvPr userDrawn="1"/>
        </p:nvSpPr>
        <p:spPr>
          <a:xfrm>
            <a:off x="479376" y="0"/>
            <a:ext cx="5904656" cy="122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04DC41-A857-41DA-9936-8F78430FC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44" y="333375"/>
            <a:ext cx="4908286" cy="5662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D5D3F19-0850-4200-AFCD-D0460EC3B8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57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9BCE2-E020-49E4-ACB9-3DB42942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644EC-6926-4B00-97E1-55438C0F1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BFAF81-2F24-4EFE-A9E1-E674BCC7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AF71B4-6548-4DB6-B98A-C77BA2A4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ACA01-2084-42B0-B6BA-386CC967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14A751-7C8D-4436-BA0A-92BC94CD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518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B9F0D-7827-4087-B054-C1405D05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85283-574F-4E60-8B7D-98C71540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92DE15-58B9-4E84-A62C-E567A3841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712478-7FD9-4972-9F11-61AF8DCE2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CE9FF9-085B-4980-9747-8607C971E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B41497-B356-4234-9A38-1A89F48F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6E87B2-08D3-4CA6-8F69-185316AE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FB58CA-321D-4D25-B327-A10B4BFE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45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1B3E7-1C3A-4876-9EA2-CF4456A0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0C074E-E78A-41FE-8787-D1B11C53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0B07D4-E41B-47E9-A34D-874C86BB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5104E3-8F83-4827-981D-D9FF167C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161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3A731C-57F1-4C0C-BD23-9EB81192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CA3E21-A803-4203-886E-17F908A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A5FF41-FA2A-47FD-8F81-60E5811E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584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E5D08-1595-4974-ACA8-C99BB26A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53A4CD-11B7-413A-8001-D39EAB475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A2EA14-38A4-40DA-8A54-82BAD657C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929294-FF02-40E6-AB78-937B95C1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DAD5EE-DAE4-4A28-8F2E-524623FC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52D766-7F96-4CDD-81BB-3EAA48B0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449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9CAF0-483B-420E-BF3E-AB4CB52C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0C603A-56B0-40DD-855D-8F0894EB1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C47FB-38FC-4085-96DE-AC627B56D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EB6636-24E0-42DA-AB45-7E8A14DB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2DC74C-550F-4B76-8859-EA396D0B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2C455D-F2F3-4472-9E29-70A04E5F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0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A9BD35-3C2A-4F02-ADED-DD029A39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0692AE-790F-4C1A-A97E-71AAECE0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5E08F-1176-4356-B9C9-F37D84D5A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1BA0-B296-4F0E-9211-4BBA44738B49}" type="datetimeFigureOut">
              <a:rPr lang="fr-CH" smtClean="0"/>
              <a:t>16.09.2025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B61FFA-4189-4B4C-A34D-85FDADBC6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BF936-00B4-434E-8E0C-8999D2017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449B-1EE6-4BB9-AA05-2FE81BBC0A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444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1127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2635876"/>
            <a:ext cx="10442376" cy="3541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Ulliquiatume</a:t>
            </a:r>
            <a:r>
              <a:rPr lang="de-DE" dirty="0"/>
              <a:t> </a:t>
            </a:r>
            <a:r>
              <a:rPr lang="de-DE" dirty="0" err="1"/>
              <a:t>nonsectur</a:t>
            </a:r>
            <a:r>
              <a:rPr lang="de-DE" dirty="0"/>
              <a:t>, </a:t>
            </a:r>
            <a:r>
              <a:rPr lang="de-DE" dirty="0" err="1"/>
              <a:t>cusdae</a:t>
            </a:r>
            <a:r>
              <a:rPr lang="de-DE" dirty="0"/>
              <a:t> </a:t>
            </a:r>
            <a:r>
              <a:rPr lang="de-DE" dirty="0" err="1"/>
              <a:t>ditatquo</a:t>
            </a:r>
            <a:r>
              <a:rPr lang="de-DE" dirty="0"/>
              <a:t> </a:t>
            </a:r>
            <a:r>
              <a:rPr lang="de-DE" dirty="0" err="1"/>
              <a:t>mo</a:t>
            </a:r>
            <a:r>
              <a:rPr lang="de-DE" dirty="0"/>
              <a:t> et </a:t>
            </a:r>
            <a:r>
              <a:rPr lang="de-DE" dirty="0" err="1"/>
              <a:t>laccuptibus</a:t>
            </a:r>
            <a:r>
              <a:rPr lang="de-DE" dirty="0"/>
              <a:t> </a:t>
            </a:r>
            <a:r>
              <a:rPr lang="de-DE" dirty="0" err="1"/>
              <a:t>exces</a:t>
            </a:r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72464" y="6381328"/>
            <a:ext cx="108133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2E1C132-F5D1-4598-B3FF-2C6CC1FC33DB}" type="datetime1">
              <a:rPr lang="de-CH" smtClean="0"/>
              <a:t>16.09.2025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3392" y="6381328"/>
            <a:ext cx="35301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08828" y="6370262"/>
            <a:ext cx="887208" cy="882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ED85A6-4CA7-4920-981E-808DF6E1A4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4908286" cy="5662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BDB2F94-7FF5-4F55-BFB3-C622A918BE48}"/>
              </a:ext>
            </a:extLst>
          </p:cNvPr>
          <p:cNvSpPr txBox="1"/>
          <p:nvPr userDrawn="1"/>
        </p:nvSpPr>
        <p:spPr>
          <a:xfrm rot="16200000">
            <a:off x="10898386" y="1709127"/>
            <a:ext cx="28845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</a:rPr>
              <a:t>Partner-Logos auf Haupt-Masterfolie austauschen </a:t>
            </a:r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  </a:t>
            </a:r>
            <a:endParaRPr lang="de-CH" sz="800" spc="2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3E70058-7BC5-4225-BF89-2D22361377C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8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95" r:id="rId9"/>
    <p:sldLayoutId id="2147483696" r:id="rId10"/>
  </p:sldLayoutIdLst>
  <p:hf hdr="0" dt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None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Char char="•"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1">
          <p15:clr>
            <a:srgbClr val="F26B43"/>
          </p15:clr>
        </p15:guide>
        <p15:guide id="2" orient="horz" pos="1661">
          <p15:clr>
            <a:srgbClr val="F26B43"/>
          </p15:clr>
        </p15:guide>
        <p15:guide id="3" pos="574">
          <p15:clr>
            <a:srgbClr val="F26B43"/>
          </p15:clr>
        </p15:guide>
        <p15:guide id="4" pos="7151">
          <p15:clr>
            <a:srgbClr val="F26B43"/>
          </p15:clr>
        </p15:guide>
        <p15:guide id="5" pos="5428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11277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2635876"/>
            <a:ext cx="10442376" cy="3541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Ulliquiatume</a:t>
            </a:r>
            <a:r>
              <a:rPr lang="de-DE" dirty="0"/>
              <a:t> </a:t>
            </a:r>
            <a:r>
              <a:rPr lang="de-DE" dirty="0" err="1"/>
              <a:t>nonsectur</a:t>
            </a:r>
            <a:r>
              <a:rPr lang="de-DE" dirty="0"/>
              <a:t>, </a:t>
            </a:r>
            <a:r>
              <a:rPr lang="de-DE" dirty="0" err="1"/>
              <a:t>cusdae</a:t>
            </a:r>
            <a:r>
              <a:rPr lang="de-DE" dirty="0"/>
              <a:t> </a:t>
            </a:r>
            <a:r>
              <a:rPr lang="de-DE" dirty="0" err="1"/>
              <a:t>ditatquo</a:t>
            </a:r>
            <a:r>
              <a:rPr lang="de-DE" dirty="0"/>
              <a:t> </a:t>
            </a:r>
            <a:r>
              <a:rPr lang="de-DE" dirty="0" err="1"/>
              <a:t>mo</a:t>
            </a:r>
            <a:r>
              <a:rPr lang="de-DE" dirty="0"/>
              <a:t> et </a:t>
            </a:r>
            <a:r>
              <a:rPr lang="de-DE" dirty="0" err="1"/>
              <a:t>laccuptibus</a:t>
            </a:r>
            <a:r>
              <a:rPr lang="de-DE" dirty="0"/>
              <a:t> </a:t>
            </a:r>
            <a:r>
              <a:rPr lang="de-DE" dirty="0" err="1"/>
              <a:t>exces</a:t>
            </a:r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72464" y="6381328"/>
            <a:ext cx="108133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BCEF031-F6FE-4A40-B9CF-C18D7C58F3AC}" type="datetime1">
              <a:rPr lang="de-CH" smtClean="0"/>
              <a:t>16.09.2025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3463" y="6381327"/>
            <a:ext cx="9166993" cy="144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- Online Partner </a:t>
            </a:r>
            <a:r>
              <a:rPr lang="de-CH" dirty="0" err="1"/>
              <a:t>Platform</a:t>
            </a:r>
            <a:r>
              <a:rPr lang="de-CH" dirty="0"/>
              <a:t> MNT/</a:t>
            </a:r>
            <a:r>
              <a:rPr lang="de-CH" dirty="0" err="1"/>
              <a:t>Addictions</a:t>
            </a:r>
            <a:r>
              <a:rPr lang="de-CH" dirty="0"/>
              <a:t> (OPP)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3392" y="6381328"/>
            <a:ext cx="353012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08828" y="6370262"/>
            <a:ext cx="887208" cy="882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ED85A6-4CA7-4920-981E-808DF6E1A4E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4908286" cy="5662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BDB2F94-7FF5-4F55-BFB3-C622A918BE48}"/>
              </a:ext>
            </a:extLst>
          </p:cNvPr>
          <p:cNvSpPr txBox="1"/>
          <p:nvPr userDrawn="1"/>
        </p:nvSpPr>
        <p:spPr>
          <a:xfrm rot="16200000">
            <a:off x="10898386" y="1709127"/>
            <a:ext cx="28845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</a:rPr>
              <a:t>Partner-Logos auf Haupt-Masterfolie austauschen </a:t>
            </a:r>
            <a:r>
              <a:rPr lang="de-CH" sz="800" spc="2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  </a:t>
            </a:r>
            <a:endParaRPr lang="de-CH" sz="800" spc="20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3E70058-7BC5-4225-BF89-2D22361377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8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dt="0"/>
  <p:txStyles>
    <p:titleStyle>
      <a:lvl1pPr algn="l" defTabSz="914400" rtl="0" eaLnBrk="1" latinLnBrk="0" hangingPunct="1">
        <a:lnSpc>
          <a:spcPct val="96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None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6000"/>
        </a:lnSpc>
        <a:spcBef>
          <a:spcPts val="0"/>
        </a:spcBef>
        <a:buFont typeface="Arial" panose="020B0604020202020204" pitchFamily="34" charset="0"/>
        <a:buChar char="•"/>
        <a:defRPr sz="2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1">
          <p15:clr>
            <a:srgbClr val="F26B43"/>
          </p15:clr>
        </p15:guide>
        <p15:guide id="2" orient="horz" pos="1661">
          <p15:clr>
            <a:srgbClr val="F26B43"/>
          </p15:clr>
        </p15:guide>
        <p15:guide id="3" pos="574">
          <p15:clr>
            <a:srgbClr val="F26B43"/>
          </p15:clr>
        </p15:guide>
        <p15:guide id="4" pos="7151">
          <p15:clr>
            <a:srgbClr val="F26B43"/>
          </p15:clr>
        </p15:guide>
        <p15:guide id="5" pos="5428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.bag.admin.ch/consultations/ui/ho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969F3-53F1-4473-87BE-96B45A08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112" y="2520031"/>
            <a:ext cx="9330431" cy="1817936"/>
          </a:xfrm>
        </p:spPr>
        <p:txBody>
          <a:bodyPr/>
          <a:lstStyle/>
          <a:p>
            <a:r>
              <a:rPr lang="de-CH" sz="4800" dirty="0"/>
              <a:t>Cannabisproduktegesetz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026EBB-107B-4500-9E84-79C8BF420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112" y="3855841"/>
            <a:ext cx="9474447" cy="2619603"/>
          </a:xfrm>
        </p:spPr>
        <p:txBody>
          <a:bodyPr/>
          <a:lstStyle/>
          <a:p>
            <a:r>
              <a:rPr lang="de-CH" sz="3200" dirty="0"/>
              <a:t>Zentrale Massnahmen im Vorentwurf der SGK-N</a:t>
            </a:r>
          </a:p>
          <a:p>
            <a:endParaRPr lang="de-CH" sz="3200" dirty="0"/>
          </a:p>
          <a:p>
            <a:endParaRPr lang="de-CH" sz="3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Adrian Gschwend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Leiter </a:t>
            </a:r>
            <a:r>
              <a:rPr lang="en-US" sz="2000" dirty="0" err="1"/>
              <a:t>Sektion</a:t>
            </a:r>
            <a:r>
              <a:rPr lang="en-US" sz="2000" dirty="0"/>
              <a:t> </a:t>
            </a:r>
            <a:r>
              <a:rPr lang="en-US" sz="2000" dirty="0" err="1"/>
              <a:t>Politische</a:t>
            </a:r>
            <a:r>
              <a:rPr lang="en-US" sz="2000" dirty="0"/>
              <a:t> </a:t>
            </a:r>
            <a:r>
              <a:rPr lang="en-US" sz="2000" dirty="0" err="1"/>
              <a:t>Grundlagen</a:t>
            </a:r>
            <a:r>
              <a:rPr lang="en-US" sz="2000" dirty="0"/>
              <a:t>, </a:t>
            </a:r>
            <a:r>
              <a:rPr lang="en-US" sz="2000" dirty="0" err="1"/>
              <a:t>Bundesamt</a:t>
            </a:r>
            <a:r>
              <a:rPr lang="en-US" sz="2000" dirty="0"/>
              <a:t> für Gesundheit</a:t>
            </a:r>
          </a:p>
          <a:p>
            <a:endParaRPr lang="de-CH" sz="32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0E185E-57F2-43CC-B7EA-2A91A5553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Bern</a:t>
            </a:r>
            <a:r>
              <a:rPr lang="de-CH"/>
              <a:t>, 11.9.2025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908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0B0EA-1C12-38FE-650F-D0D22E5B1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5A5E9-9B51-509C-EB1B-C255A79E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791443"/>
          </a:xfrm>
        </p:spPr>
        <p:txBody>
          <a:bodyPr/>
          <a:lstStyle/>
          <a:p>
            <a:r>
              <a:rPr lang="de-CH" dirty="0"/>
              <a:t>Anforderungen an spezifische Produkte (4.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9E766-DECC-2905-0A46-B56C5E84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2297623"/>
            <a:ext cx="7352682" cy="394268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/>
              <a:t>Zusatzstoffe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Kein Nikotin, Alkohol oder andere Stoffe mit psychotroper Wirkung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Keine Zugabe von Süss-, Farb-, oder Aromastoffen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>
                <a:latin typeface="+mj-lt"/>
              </a:rPr>
              <a:t>Produkte zum Schlucken, zur Anwendung im Mund, zum Schnupfen oder zur Anwendung auf der Haut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müssen lebensmittelrechtlichen Sicherheitsanforderungen genügen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87CA86-B01F-4835-9423-45D22B16AAA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E78760-B2DF-37DA-6018-7750F4CA44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10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6E350E-377E-16C4-8D84-A2FF4A6E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71" y="4268966"/>
            <a:ext cx="2619375" cy="1743075"/>
          </a:xfrm>
          <a:prstGeom prst="rect">
            <a:avLst/>
          </a:prstGeom>
        </p:spPr>
      </p:pic>
      <p:pic>
        <p:nvPicPr>
          <p:cNvPr id="8194" name="Picture 2" descr="THC-Gummis: Himbeere - Online kaufen 🍇🚀">
            <a:extLst>
              <a:ext uri="{FF2B5EF4-FFF2-40B4-BE49-F238E27FC236}">
                <a16:creationId xmlns:a16="http://schemas.microsoft.com/office/drawing/2014/main" id="{4E3F0310-E423-1636-3B67-55B93531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78" y="2266114"/>
            <a:ext cx="1593162" cy="15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DE54EA4-FA7C-DC5E-5E7C-6C06FE4EAA7C}"/>
              </a:ext>
            </a:extLst>
          </p:cNvPr>
          <p:cNvCxnSpPr>
            <a:cxnSpLocks/>
          </p:cNvCxnSpPr>
          <p:nvPr/>
        </p:nvCxnSpPr>
        <p:spPr>
          <a:xfrm>
            <a:off x="8519379" y="2077079"/>
            <a:ext cx="2694215" cy="1779814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E5CAF42-C071-62C8-AB25-199584826D02}"/>
              </a:ext>
            </a:extLst>
          </p:cNvPr>
          <p:cNvCxnSpPr>
            <a:cxnSpLocks/>
          </p:cNvCxnSpPr>
          <p:nvPr/>
        </p:nvCxnSpPr>
        <p:spPr>
          <a:xfrm flipV="1">
            <a:off x="8488671" y="2038045"/>
            <a:ext cx="2685733" cy="1821229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5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4C435-0410-CF82-BEDF-F03FF87D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06F52-BAC3-0D32-8FB9-86255C0B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365161"/>
            <a:ext cx="10442376" cy="791443"/>
          </a:xfrm>
        </p:spPr>
        <p:txBody>
          <a:bodyPr/>
          <a:lstStyle/>
          <a:p>
            <a:r>
              <a:rPr lang="de-CH" dirty="0"/>
              <a:t>Verpackung &amp; Produkteinformation (4.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4C6CEF-0D6A-97FB-786F-4682FCF3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2297623"/>
            <a:ext cx="7352682" cy="394268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/>
              <a:t>Verpackung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versiegelt und neutral («</a:t>
            </a:r>
            <a:r>
              <a:rPr lang="de-CH" sz="2000" dirty="0" err="1"/>
              <a:t>plain</a:t>
            </a:r>
            <a:r>
              <a:rPr lang="de-CH" sz="2000" dirty="0"/>
              <a:t> </a:t>
            </a:r>
            <a:r>
              <a:rPr lang="de-CH" sz="2000" dirty="0" err="1"/>
              <a:t>packaging</a:t>
            </a:r>
            <a:r>
              <a:rPr lang="de-CH" sz="2000" dirty="0"/>
              <a:t>»)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>
                <a:latin typeface="+mj-lt"/>
              </a:rPr>
              <a:t>Produkteinformationen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Deklaration THC-Gehalt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Hinweis auf risikoärmere Konsumformen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produktespezifische Warnhinweise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Beipackzettel mit neutralen Anwendungshinweisen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DB1D5C-5121-B2E9-66D7-50F63DDE37C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7BCF77-4DD7-CF8B-4C2B-CFD244DF09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11</a:t>
            </a:fld>
            <a:endParaRPr lang="de-CH"/>
          </a:p>
        </p:txBody>
      </p:sp>
      <p:pic>
        <p:nvPicPr>
          <p:cNvPr id="7" name="Picture 2" descr="Canada Legalises Cannabis - What you need to know. | Transform">
            <a:extLst>
              <a:ext uri="{FF2B5EF4-FFF2-40B4-BE49-F238E27FC236}">
                <a16:creationId xmlns:a16="http://schemas.microsoft.com/office/drawing/2014/main" id="{0C2F3F64-6787-0965-85B9-FB3FB1CB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77" y="2551119"/>
            <a:ext cx="5058899" cy="34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2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C665-B079-EDF0-87BC-CDD7B465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3E474-B2D1-2F60-7B5B-9EA97AEC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Verkauf (5.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825A8-AC98-9A10-DCA4-84D4CDBE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/>
              <a:t>Konzession von Verkaufsstellen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Kantonen steht alleiniges Recht zum Verkauf in Verkaufsstellen zu.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Sie können dazu Dritten eine Konzession erteilen.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Anzahl Konzessionen ist durch den Kanton ist zu begrenzen.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Gestaltungsspielräume für Kantone bei der Auswahl von Konzessionären (</a:t>
            </a:r>
            <a:r>
              <a:rPr lang="de-CH" sz="2000" dirty="0" err="1">
                <a:latin typeface="+mj-lt"/>
              </a:rPr>
              <a:t>NPOs</a:t>
            </a:r>
            <a:r>
              <a:rPr lang="de-CH" sz="2000" dirty="0">
                <a:latin typeface="+mj-lt"/>
              </a:rPr>
              <a:t>, aber auch Apotheken und andere Unternehmen grundsätzlich möglich).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/>
              <a:t>Verwendung von Gewinnen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Verkauf hat «nichtgewinnorientiert» zu erfolgen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Gewinne aus dem Verkauf von Cannabis sind für die Prävention, Schadenminderung und Suchthilfe zu verwenden.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Kantone können diese Anforderung in ihrem Ausführungsrecht oder in den Konzessionsauflagen weiter konkretisieren.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EB433A-2844-AF26-E755-8DEEA09C03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7F3BE9-EC46-F4D5-3D54-77B7EC34AE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89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DD18-78DB-D741-2D65-33A3F868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317A2-C19E-0C20-B76D-0E1B182C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Verkaufsstellen (5.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9290F-896D-C6C9-F13A-6C7DD91E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29028"/>
            <a:ext cx="6891302" cy="4205687"/>
          </a:xfrm>
        </p:spPr>
        <p:txBody>
          <a:bodyPr/>
          <a:lstStyle/>
          <a:p>
            <a:r>
              <a:rPr lang="de-CH" sz="2000" b="1" dirty="0"/>
              <a:t>Anforderungen Verkaufsstelle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Sicherheits-, Jugend-, Konsumentenschutzkonzepte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Ausbildung Verkaufspersonal in Gesundheitsschutz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Alterskontrollen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Beratungspflicht (Risiken und risikoarmer Konsum)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Maximale Bezugsmenge pro Einkauf (= erlaubter Besitz)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Kein Verkauf von Alkohol und Tabakprodukten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Falls Konsumräume: Passivrauchschutz; kein Zutritt Minderjährige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Nachtverkaufsverbot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/>
              <a:t>Kontrollen durch Kantone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Insbesondere Inspektionen und Testkäufe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D31DCB-3B11-4226-3AF9-D6313968D2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0F131-74FA-5C33-BBE6-157113114C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13</a:t>
            </a:fld>
            <a:endParaRPr lang="de-CH"/>
          </a:p>
        </p:txBody>
      </p:sp>
      <p:pic>
        <p:nvPicPr>
          <p:cNvPr id="5122" name="Picture 2" descr="Ouverture lundi du point de vente régulée de cannabis à Lausanne | Radio Lac">
            <a:extLst>
              <a:ext uri="{FF2B5EF4-FFF2-40B4-BE49-F238E27FC236}">
                <a16:creationId xmlns:a16="http://schemas.microsoft.com/office/drawing/2014/main" id="{B5EC769A-4B34-2579-6470-60E322DD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26" y="2492895"/>
            <a:ext cx="4233998" cy="31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2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6B12-0109-A33C-F9C9-026B6BD85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62A7E-B88E-4DD4-4449-0172DAA9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Online-Verkauf (5.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5627E4-1E1F-27F4-E63D-A012542A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25739"/>
            <a:ext cx="7922024" cy="42056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Konzession</a:t>
            </a:r>
            <a:endParaRPr lang="de-CH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Es wird nur eine Konzession vergeben (kein Wettbewerb).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Erteilung und Kontrolle durch Bund.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Vergabe ist nicht zwingend, subsidiär zu Verkaufsstellen Kantone. </a:t>
            </a:r>
          </a:p>
          <a:p>
            <a:pPr>
              <a:lnSpc>
                <a:spcPct val="100000"/>
              </a:lnSpc>
            </a:pPr>
            <a:endParaRPr lang="de-CH" sz="10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Anforderungen</a:t>
            </a:r>
            <a:endParaRPr lang="de-CH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Grundsätzlich Anforderungen wie für physische Verkaufsstellen.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Registrierungspflicht für </a:t>
            </a:r>
            <a:r>
              <a:rPr lang="de-CH" sz="2000" dirty="0" err="1"/>
              <a:t>Kund:innen</a:t>
            </a:r>
            <a:r>
              <a:rPr lang="de-CH" sz="2000" dirty="0"/>
              <a:t> (zur Sicherstellung der Einhaltung der Altersgrenze, Beratungspflicht, Bezugsmengen etc.).</a:t>
            </a:r>
          </a:p>
          <a:p>
            <a:endParaRPr lang="de-CH" sz="1000" dirty="0"/>
          </a:p>
          <a:p>
            <a:pPr>
              <a:spcAft>
                <a:spcPts val="600"/>
              </a:spcAft>
            </a:pPr>
            <a:r>
              <a:rPr lang="de-CH" sz="2000" b="1" dirty="0"/>
              <a:t>Gewinne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Für Prävention, Schadensminderung, Suchthilfe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Verwaltet durch Konzessionär oder geeignete Organisation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064AAC-DD16-7BE2-1AA5-B7BFEE4973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2D1FAC-E084-9E56-304F-7FA4488C00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14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63F45A-E7B4-78E6-5A97-E5DBFA76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85" r="2741"/>
          <a:stretch>
            <a:fillRect/>
          </a:stretch>
        </p:blipFill>
        <p:spPr>
          <a:xfrm>
            <a:off x="9005976" y="2788858"/>
            <a:ext cx="301924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9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CCD5A-FA5F-934A-777C-6692AF702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550A0-EE92-188D-E1FD-65A9531C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Lenkungsabgabe (7.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C3094-1E03-1242-0B0A-E5E07A07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25739"/>
            <a:ext cx="10442376" cy="42056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Grundprinzip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dirty="0"/>
              <a:t>Abgabe auf Cannabisprodukte, die risikoreichere Produkte verteuert mit dem Ziel, den Konsum in eine erwünschte Richtung zu lenken und eine übermässige Konsumzunahme zu verhindern: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risikoärmerer Konsum begünstigen (Schadensminderung)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Einstieg in den Konsum insb. für Jugendliche unattraktiver machen (Prävention)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Ausstieg begünstigen (Konsumstopp)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1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Abgabemechanismus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Abgabe auf THC-Gehalt (je mehr THC, desto höher) und anwendungsspezifisches Gesundheitsrisiko der Produkte (Abgabe auf Produkte zum Rauchen &gt;  Produkte zum Verdampfen &gt; Produkte zum Schlucken)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Abgabepflichtig sind Konzessionäre für Verkauf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Bundesrat legt Abgabesätze fest (Anpassung relativ rasch möglich)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/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42A7EC-BE66-B05A-5609-4F01BBF2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013BE1-ED60-68F8-4523-441AA77755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128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B1CA-D301-6ED3-BFC4-5A0344E6D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4456E-D844-A8E6-6149-BAA914B9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Lenkungsabgabe (7.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45EBE5-267A-097B-9538-77EC8DD2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25739"/>
            <a:ext cx="7456199" cy="42056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Lenkungsziele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Nach 10 Jahren soll Anteil von Produkten zum Rauchen &lt; 50 Prozent betragen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Nach 10 Jahren soll Anteil von THC-ärmeren Produkten (unter 10%) ≥ 30 Prozent betragen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Nach 10 Jahren soll pro Kopf Konsum (THC) nicht mehr als 10% zugenommen haben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1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Verteilung der Erträge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Erträge werden (nach Abzug einer Vollzugsentschädigung für den Bund) an Bevölkerung rückverteilt.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/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EB776-9555-7FC9-94B4-EB77272387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55668-D00D-A506-1A48-A12E388C0A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16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04F995-11D0-6128-A226-1EC01AE4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44"/>
          <a:stretch>
            <a:fillRect/>
          </a:stretch>
        </p:blipFill>
        <p:spPr>
          <a:xfrm>
            <a:off x="9195952" y="4837790"/>
            <a:ext cx="1731651" cy="1143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E87244-9DE1-BE61-3565-09E1C3D65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255" y="3077968"/>
            <a:ext cx="733425" cy="742406"/>
          </a:xfrm>
          <a:prstGeom prst="rect">
            <a:avLst/>
          </a:prstGeom>
        </p:spPr>
      </p:pic>
      <p:pic>
        <p:nvPicPr>
          <p:cNvPr id="6146" name="Picture 2" descr="Joint Marihuanablatt Wandtattoo">
            <a:extLst>
              <a:ext uri="{FF2B5EF4-FFF2-40B4-BE49-F238E27FC236}">
                <a16:creationId xmlns:a16="http://schemas.microsoft.com/office/drawing/2014/main" id="{C1A38D3C-6A99-2182-240F-8D1F5C37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29" y="993369"/>
            <a:ext cx="1290098" cy="12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114206C-A13F-77D0-CF81-171DC2BD2938}"/>
              </a:ext>
            </a:extLst>
          </p:cNvPr>
          <p:cNvSpPr txBox="1"/>
          <p:nvPr/>
        </p:nvSpPr>
        <p:spPr>
          <a:xfrm>
            <a:off x="9006142" y="2272520"/>
            <a:ext cx="2111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Verkauf Produkte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21F3F0-5B32-FBD1-B30B-9CA987D68E46}"/>
              </a:ext>
            </a:extLst>
          </p:cNvPr>
          <p:cNvSpPr txBox="1"/>
          <p:nvPr/>
        </p:nvSpPr>
        <p:spPr>
          <a:xfrm>
            <a:off x="9101046" y="3840905"/>
            <a:ext cx="2111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Cannabisabgabe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4AB78B-C2C9-1C01-692D-9FD829F1A393}"/>
              </a:ext>
            </a:extLst>
          </p:cNvPr>
          <p:cNvSpPr txBox="1"/>
          <p:nvPr/>
        </p:nvSpPr>
        <p:spPr>
          <a:xfrm>
            <a:off x="9318514" y="6126990"/>
            <a:ext cx="2111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Rückverteilung</a:t>
            </a:r>
          </a:p>
        </p:txBody>
      </p:sp>
      <p:sp>
        <p:nvSpPr>
          <p:cNvPr id="20" name="Pfeil: nach rechts gekrümmt 19">
            <a:extLst>
              <a:ext uri="{FF2B5EF4-FFF2-40B4-BE49-F238E27FC236}">
                <a16:creationId xmlns:a16="http://schemas.microsoft.com/office/drawing/2014/main" id="{0794A332-0940-ECB7-1F80-5F6238A6C203}"/>
              </a:ext>
            </a:extLst>
          </p:cNvPr>
          <p:cNvSpPr/>
          <p:nvPr/>
        </p:nvSpPr>
        <p:spPr>
          <a:xfrm>
            <a:off x="8450290" y="1861228"/>
            <a:ext cx="745662" cy="151025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1" name="Pfeil: nach rechts gekrümmt 20">
            <a:extLst>
              <a:ext uri="{FF2B5EF4-FFF2-40B4-BE49-F238E27FC236}">
                <a16:creationId xmlns:a16="http://schemas.microsoft.com/office/drawing/2014/main" id="{59A09A55-F916-229E-E00A-920D5FF9B5CC}"/>
              </a:ext>
            </a:extLst>
          </p:cNvPr>
          <p:cNvSpPr/>
          <p:nvPr/>
        </p:nvSpPr>
        <p:spPr>
          <a:xfrm>
            <a:off x="8367622" y="4259897"/>
            <a:ext cx="733424" cy="151025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7F0170D-6EBF-3007-5D3C-90FDB056BA81}"/>
              </a:ext>
            </a:extLst>
          </p:cNvPr>
          <p:cNvSpPr txBox="1"/>
          <p:nvPr/>
        </p:nvSpPr>
        <p:spPr>
          <a:xfrm>
            <a:off x="11451466" y="2283467"/>
            <a:ext cx="246221" cy="2121196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de-CH" sz="1600" dirty="0">
                <a:latin typeface="+mn-lt"/>
              </a:rPr>
              <a:t>Vollzugsentschädigung</a:t>
            </a: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F96476FC-4365-7EC8-4E92-4ABB61F8CA08}"/>
              </a:ext>
            </a:extLst>
          </p:cNvPr>
          <p:cNvSpPr/>
          <p:nvPr/>
        </p:nvSpPr>
        <p:spPr>
          <a:xfrm>
            <a:off x="10530603" y="3355171"/>
            <a:ext cx="838165" cy="738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74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 animBg="1"/>
      <p:bldP spid="21" grpId="0" animBg="1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A653C-A25C-CAF3-6A30-D7B1A43CD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3FB12-C057-9F55-09BC-BF9999D8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Finanzierung des Vollzuges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3795D9-2B49-5811-861F-C1B54975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de-CH" sz="2000" b="1" dirty="0">
                <a:latin typeface="+mj-lt"/>
              </a:rPr>
              <a:t>Gebühren</a:t>
            </a:r>
            <a:r>
              <a:rPr lang="de-CH" sz="2000" dirty="0">
                <a:latin typeface="+mj-lt"/>
              </a:rPr>
              <a:t> (Bund und Kantone)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für individuell zuordenbare Kosten können Vollzugsbehörden gebühren erheben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z.B. für Bewilligungen, Konzessionen</a:t>
            </a:r>
          </a:p>
          <a:p>
            <a:pPr algn="just"/>
            <a:endParaRPr lang="de-CH" sz="10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de-CH" sz="2000" b="1" dirty="0">
                <a:latin typeface="+mj-lt"/>
              </a:rPr>
              <a:t>Vollzugsentschädigung</a:t>
            </a:r>
            <a:r>
              <a:rPr lang="de-CH" sz="2000" dirty="0">
                <a:latin typeface="+mj-lt"/>
              </a:rPr>
              <a:t> (Bund)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für Vollzugskosten, die nicht durch Gebühren gedeckt sind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z.B. für Kontrolle des Marktes, für Präventionsmassnahmen</a:t>
            </a:r>
          </a:p>
          <a:p>
            <a:pPr algn="just"/>
            <a:endParaRPr lang="de-CH" sz="1000" b="1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de-CH" sz="2000" b="1" dirty="0">
                <a:latin typeface="+mj-lt"/>
              </a:rPr>
              <a:t>Aufsichtsabgabe</a:t>
            </a:r>
            <a:r>
              <a:rPr lang="de-CH" sz="2000" dirty="0">
                <a:latin typeface="+mj-lt"/>
              </a:rPr>
              <a:t>  (Kantone)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für Vollzugskosten, die nicht durch Gebühren gedeckt sind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z.B. für Testkäufe, Produkteanalytik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Erhebung auf Ebene Verkaufsstelle.</a:t>
            </a: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1800" dirty="0">
              <a:solidFill>
                <a:srgbClr val="FF00FF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A626AE-9890-2198-1325-DB6F2F598D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59ECAE-FBD9-663A-1B66-94B7EEF624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17</a:t>
            </a:fld>
            <a:endParaRPr lang="de-CH"/>
          </a:p>
        </p:txBody>
      </p:sp>
      <p:pic>
        <p:nvPicPr>
          <p:cNvPr id="7172" name="Picture 4" descr="Bundeslogo Digital">
            <a:extLst>
              <a:ext uri="{FF2B5EF4-FFF2-40B4-BE49-F238E27FC236}">
                <a16:creationId xmlns:a16="http://schemas.microsoft.com/office/drawing/2014/main" id="{EC0F7051-0923-2DB5-253E-2D602865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94" y="3408411"/>
            <a:ext cx="26860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appen Der Schweiz Und Der Schweizer Kantone Stock Vektor Art und mehr  Bilder von Wappen - Wappen, Schweiz, Flagge - iStock">
            <a:extLst>
              <a:ext uri="{FF2B5EF4-FFF2-40B4-BE49-F238E27FC236}">
                <a16:creationId xmlns:a16="http://schemas.microsoft.com/office/drawing/2014/main" id="{675D4502-C587-5935-33AA-37F28E2F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94" y="4744169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1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9D8732-0DBE-2F3D-E1BD-F5748635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A90EB-A3E9-06E9-0A41-CD821B36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Koordination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277CA7-507E-10BD-74A3-4714F1CA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b="1" dirty="0">
                <a:latin typeface="+mj-lt"/>
              </a:rPr>
              <a:t>Grundsatz der Zusammenarbeit und Abstimmung </a:t>
            </a:r>
            <a:r>
              <a:rPr lang="de-CH" sz="2000" dirty="0">
                <a:latin typeface="+mj-lt"/>
              </a:rPr>
              <a:t>zwischen Bund und Kantonen. Betroffene Gemeinden und Organisationen können beigezogen werden.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b="1" dirty="0">
                <a:latin typeface="+mj-lt"/>
              </a:rPr>
              <a:t>Aufsicht und Koordination durch Bund </a:t>
            </a:r>
            <a:r>
              <a:rPr lang="de-CH" sz="2000" dirty="0">
                <a:latin typeface="+mj-lt"/>
              </a:rPr>
              <a:t>zur Förderung eines einheitlichen Vollzuges.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Schaffung einer </a:t>
            </a:r>
            <a:r>
              <a:rPr lang="de-CH" sz="2000" b="1" dirty="0"/>
              <a:t>Koordinationsplattform</a:t>
            </a:r>
            <a:r>
              <a:rPr lang="de-CH" sz="2000" dirty="0"/>
              <a:t> mit Vertretung aus Bund, Kantone und betroffenen Organisationen (z.B. Fachverband Sucht, GREA, EKSN) möglich.</a:t>
            </a: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1800" dirty="0">
              <a:solidFill>
                <a:srgbClr val="FF00FF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4DA219-C40B-A92D-CEC3-8B150DB869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6A3967-B867-F731-457E-496C88581A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52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EB5E7D-D063-8828-D4D2-50D4CED1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23091-AC79-5807-3D88-81BA6A07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Weitere Aspekte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50F207-5EB4-36C8-B05E-C3FBFBFB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10747177" cy="420568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latin typeface="+mj-lt"/>
              </a:rPr>
              <a:t>Strassenverkehrsgesetz</a:t>
            </a:r>
            <a:r>
              <a:rPr lang="de-CH" sz="2000" dirty="0">
                <a:latin typeface="+mj-lt"/>
              </a:rPr>
              <a:t>: Nulltoleranz betreffend THC im Strassenverkehr bleibt bestehen.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b="1" dirty="0">
                <a:latin typeface="+mj-lt"/>
              </a:rPr>
              <a:t>Passivrauchschutzgesetz</a:t>
            </a:r>
            <a:r>
              <a:rPr lang="de-CH" sz="2000" dirty="0">
                <a:latin typeface="+mj-lt"/>
              </a:rPr>
              <a:t>: </a:t>
            </a:r>
          </a:p>
          <a:p>
            <a:pPr marL="517525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CH" sz="2000" dirty="0">
                <a:latin typeface="+mj-lt"/>
              </a:rPr>
              <a:t>Verbot soll auf Rauchen und Verdampfen von Cannabis ausgeweitet werden.</a:t>
            </a:r>
          </a:p>
          <a:p>
            <a:pPr marL="517525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CH" sz="2000" dirty="0">
                <a:latin typeface="+mj-lt"/>
              </a:rPr>
              <a:t>Ob Rauchen/Verdampfen von Cannabis in </a:t>
            </a:r>
            <a:r>
              <a:rPr lang="de-CH" sz="2000" i="1" dirty="0" err="1">
                <a:latin typeface="+mj-lt"/>
              </a:rPr>
              <a:t>fumoirs</a:t>
            </a:r>
            <a:r>
              <a:rPr lang="de-CH" sz="2000" dirty="0">
                <a:latin typeface="+mj-lt"/>
              </a:rPr>
              <a:t> gestattet werden soll, entscheidet der Betrieb. Wird dies gestattet, ist der Zugang für Minderjährige in die </a:t>
            </a:r>
            <a:r>
              <a:rPr lang="de-CH" sz="2000" i="1" dirty="0" err="1">
                <a:latin typeface="+mj-lt"/>
              </a:rPr>
              <a:t>fumoirs</a:t>
            </a:r>
            <a:r>
              <a:rPr lang="de-CH" sz="2000" i="1" dirty="0">
                <a:latin typeface="+mj-lt"/>
              </a:rPr>
              <a:t> </a:t>
            </a:r>
            <a:r>
              <a:rPr lang="de-CH" sz="2000" dirty="0">
                <a:latin typeface="+mj-lt"/>
              </a:rPr>
              <a:t>untersagt. </a:t>
            </a:r>
          </a:p>
          <a:p>
            <a:pPr marL="517525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CH" sz="2000" dirty="0">
                <a:latin typeface="+mj-lt"/>
              </a:rPr>
              <a:t>Falls in Raucherbetrieben nach Art. 3 Passivrauchschutzgesetzes der Konsum von Cannabis durch den Betrieb zugelassen, ist der Zutritt für Minderjährige verboten.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 </a:t>
            </a:r>
          </a:p>
          <a:p>
            <a:endParaRPr lang="de-CH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407E1F-9BA3-97ED-D28D-14A6743CB62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CB64E0-B5B2-74A6-19FD-7DECB23286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84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D1CFC-3CDE-9183-72B4-CC89A5C4E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B8759-5904-082D-254F-F163390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Gesetzeszweck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31B193-9879-814F-551C-AF32DD6F3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56391"/>
            <a:ext cx="10747177" cy="44249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CH" sz="2000" b="1" dirty="0"/>
              <a:t>Art. 1 Zweck </a:t>
            </a:r>
          </a:p>
          <a:p>
            <a:pPr>
              <a:spcAft>
                <a:spcPts val="1200"/>
              </a:spcAft>
            </a:pPr>
            <a:r>
              <a:rPr lang="de-CH" sz="2000" dirty="0"/>
              <a:t>Dieses Gesetz soll: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die schädlichen Auswirkungen des Konsums von Cannabis auf die Gesundheit des Menschen verringern;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Minderjährige vor dem Kontakt mit Cannabis schützen und vom Konsum abhalten;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Personen, die kein Cannabis konsumieren, vor den schädlichen Auswirkungen von Cannabis schützen;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dem problematischen Konsum von Cannabis vorbeugen und diesen verringern; </a:t>
            </a:r>
          </a:p>
          <a:p>
            <a:pPr marL="457200" indent="-457200">
              <a:spcAft>
                <a:spcPts val="2400"/>
              </a:spcAft>
              <a:buAutoNum type="alphaLcPeriod"/>
            </a:pPr>
            <a:r>
              <a:rPr lang="de-CH" sz="2000" dirty="0"/>
              <a:t>den Verkauf von Cannabisprodukten regeln, ohne den Konsum zu fördern.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de-CH" sz="2000" dirty="0">
                <a:latin typeface="+mj-lt"/>
              </a:rPr>
              <a:t>Starker </a:t>
            </a:r>
            <a:r>
              <a:rPr lang="de-CH" sz="2000" b="1" dirty="0">
                <a:latin typeface="+mj-lt"/>
              </a:rPr>
              <a:t>Fokus auf öffentliche Gesundheit und Jugendschutz</a:t>
            </a:r>
          </a:p>
          <a:p>
            <a:pPr>
              <a:spcAft>
                <a:spcPts val="12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03946E-2C87-D0B7-5454-134B8CB53D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7D605B-836A-021D-7EC8-DFA369B867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971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4998-F607-D9B4-56AF-1B72CADA0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249F0-E2DD-D096-9EC0-30D3297D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Vernehmlassung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F9945F-6D8B-3A76-99D7-05863394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19111"/>
            <a:ext cx="10747177" cy="446221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de-CH" b="1" dirty="0">
                <a:latin typeface="+mj-lt"/>
              </a:rPr>
              <a:t>Herzlichen Dank für Ihre Teilnahme an der Vernehmlassung! </a:t>
            </a:r>
            <a:r>
              <a:rPr lang="de-CH" b="1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pPr algn="just">
              <a:spcAft>
                <a:spcPts val="600"/>
              </a:spcAft>
            </a:pPr>
            <a:r>
              <a:rPr lang="de-CH" sz="2000" b="1" dirty="0">
                <a:latin typeface="+mj-lt"/>
                <a:sym typeface="Wingdings" panose="05000000000000000000" pitchFamily="2" charset="2"/>
              </a:rPr>
              <a:t>Link </a:t>
            </a:r>
            <a:r>
              <a:rPr lang="de-CH" sz="2000" b="1" dirty="0" err="1">
                <a:latin typeface="+mj-lt"/>
                <a:sym typeface="Wingdings" panose="05000000000000000000" pitchFamily="2" charset="2"/>
              </a:rPr>
              <a:t>Platform</a:t>
            </a:r>
            <a:r>
              <a:rPr lang="de-CH" sz="2000" b="1" dirty="0">
                <a:latin typeface="+mj-lt"/>
                <a:sym typeface="Wingdings" panose="05000000000000000000" pitchFamily="2" charset="2"/>
              </a:rPr>
              <a:t> : </a:t>
            </a:r>
            <a:r>
              <a:rPr lang="fr-CH" sz="2000" dirty="0">
                <a:hlinkClick r:id="rId3"/>
              </a:rPr>
              <a:t>Consultations</a:t>
            </a:r>
            <a:endParaRPr lang="de-CH" sz="2000" b="1" dirty="0">
              <a:latin typeface="+mj-lt"/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</a:pPr>
            <a:endParaRPr lang="de-CH" sz="2000" b="1" dirty="0">
              <a:latin typeface="+mj-lt"/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marL="517525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de-CH" sz="1800" dirty="0">
              <a:solidFill>
                <a:srgbClr val="FF00FF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616DF1-E12E-990A-C0AF-740C3C64E56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2E1ED8-E32D-4413-6D15-A9EBAB707D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20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837695-7550-2904-68D9-2D11A728C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1" y="3098306"/>
            <a:ext cx="10966669" cy="35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9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50666-C956-4CAE-8486-A4853B14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D49892-4508-46B3-BB55-3F61D4472D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21</a:t>
            </a:fld>
            <a:endParaRPr lang="de-CH"/>
          </a:p>
        </p:txBody>
      </p:sp>
      <p:pic>
        <p:nvPicPr>
          <p:cNvPr id="2050" name="Picture 2" descr="Rauchender Kopf - Bilder und Stockfotos - iStock">
            <a:extLst>
              <a:ext uri="{FF2B5EF4-FFF2-40B4-BE49-F238E27FC236}">
                <a16:creationId xmlns:a16="http://schemas.microsoft.com/office/drawing/2014/main" id="{DA473681-6846-43A2-AEA8-83E40EE2F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40" y="2492895"/>
            <a:ext cx="4369519" cy="29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7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7D8A1-D9C0-4249-FD0A-7F44671C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091AB-008F-E932-C67B-A8456C4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 </a:t>
            </a:r>
            <a:r>
              <a:rPr lang="de-CH" dirty="0" err="1"/>
              <a:t>CanPG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91495-BD38-28D5-C169-EFDF2F2B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56391"/>
            <a:ext cx="10747177" cy="44249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CH" sz="2000" b="1" dirty="0"/>
              <a:t>Art. 2 Gegenstand </a:t>
            </a:r>
          </a:p>
          <a:p>
            <a:pPr>
              <a:spcAft>
                <a:spcPts val="1200"/>
              </a:spcAft>
            </a:pPr>
            <a:r>
              <a:rPr lang="de-CH" sz="1800" dirty="0"/>
              <a:t>Dieses Gesetz regelt für </a:t>
            </a:r>
            <a:r>
              <a:rPr lang="de-CH" sz="1800" b="1" dirty="0"/>
              <a:t>Betäubungsmittel des Wirkungstyps Tetrahydrocannabinol </a:t>
            </a:r>
            <a:r>
              <a:rPr lang="de-CH" sz="1800" dirty="0"/>
              <a:t>(Wirkungstyp THC) nach Artikel 2 Buchstabe a Ziffer 3 des Betäubungsmittelgesetzes vom 3. Oktober 1951 (</a:t>
            </a:r>
            <a:r>
              <a:rPr lang="de-CH" sz="1800" dirty="0" err="1"/>
              <a:t>BetmG</a:t>
            </a:r>
            <a:r>
              <a:rPr lang="de-CH" sz="1800" dirty="0"/>
              <a:t>) zu nicht medizinischen Zwecken, insbesondere für </a:t>
            </a:r>
            <a:r>
              <a:rPr lang="de-CH" sz="1800" b="1" dirty="0"/>
              <a:t>Cannabisprodukte</a:t>
            </a:r>
            <a:r>
              <a:rPr lang="de-CH" sz="1800" dirty="0"/>
              <a:t>: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den Besitz, die Abgabe, die Beschränkungen und die Verbote;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die Selbstversorgung;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den gewerblichen Anbau und die gewerbliche Herstellung;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den Verkauf;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die Ein-, Durch- und Ausfuhr;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die Lenkungsabgabe, die Vollzugsentschädigung und die Gebühren; </a:t>
            </a:r>
          </a:p>
          <a:p>
            <a:pPr marL="457200" indent="-457200">
              <a:spcAft>
                <a:spcPts val="1200"/>
              </a:spcAft>
              <a:buAutoNum type="alphaLcPeriod"/>
            </a:pPr>
            <a:r>
              <a:rPr lang="de-CH" sz="2000" dirty="0"/>
              <a:t>die strafbaren Handlungen und die Strafverfolgung. </a:t>
            </a:r>
            <a:endParaRPr lang="de-CH" sz="2000" dirty="0">
              <a:latin typeface="+mj-lt"/>
            </a:endParaRPr>
          </a:p>
          <a:p>
            <a:pPr>
              <a:spcAft>
                <a:spcPts val="12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ECA212-9968-E49E-6787-3DD041C791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52275C-EFEE-9A6B-D139-CF75A1EFE3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614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C373-A15C-5F3B-F819-2E756C32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CADAE-1656-9185-45FE-4DFB8996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3A0E5-C914-2D17-DC68-43037C3B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88289"/>
            <a:ext cx="6426323" cy="4393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Cannabis bleibt ein Betäubungsmittel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Bewilligungen / Konzessionen, Nachverfolgung und Kontrollen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Verbot der Abgabe an Minderjährige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Freiheitsstrafe bis 3 Jahre oder Geldstrafe bei Verstoss</a:t>
            </a:r>
          </a:p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Höchstmengen für unentgeltliche Abgabe und Besitz im öffentlichen Raum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30 Gramm Blüten oder 15 Gramm Haschisch / Extrakte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355F06-1B8D-093B-41B5-255B185E29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ABD4B8-DED8-1579-EA16-0F48441752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4</a:t>
            </a:fld>
            <a:endParaRPr lang="de-CH"/>
          </a:p>
        </p:txBody>
      </p:sp>
      <p:sp>
        <p:nvSpPr>
          <p:cNvPr id="23" name="AutoShape 2" descr="The UN Drug Control Treaties: History and Options for Reform Martin ...">
            <a:extLst>
              <a:ext uri="{FF2B5EF4-FFF2-40B4-BE49-F238E27FC236}">
                <a16:creationId xmlns:a16="http://schemas.microsoft.com/office/drawing/2014/main" id="{6E57F195-3921-5B88-A40B-EDB0585F5D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3E1BB15-1BD8-DFB2-22DA-84E774FB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824"/>
          <a:stretch>
            <a:fillRect/>
          </a:stretch>
        </p:blipFill>
        <p:spPr>
          <a:xfrm>
            <a:off x="7088348" y="2000821"/>
            <a:ext cx="4514850" cy="952722"/>
          </a:xfrm>
          <a:prstGeom prst="rect">
            <a:avLst/>
          </a:prstGeom>
        </p:spPr>
      </p:pic>
      <p:pic>
        <p:nvPicPr>
          <p:cNvPr id="1026" name="Picture 2" descr="Verboten 18 Jahre Vektorsymbol 18-stelliges verbotenes Symbol | Premium  Vektor">
            <a:extLst>
              <a:ext uri="{FF2B5EF4-FFF2-40B4-BE49-F238E27FC236}">
                <a16:creationId xmlns:a16="http://schemas.microsoft.com/office/drawing/2014/main" id="{B30FFC1D-B793-6C8C-0316-13B8B0B8A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17031" r="17815" b="16936"/>
          <a:stretch>
            <a:fillRect/>
          </a:stretch>
        </p:blipFill>
        <p:spPr bwMode="auto">
          <a:xfrm>
            <a:off x="8590844" y="2935594"/>
            <a:ext cx="1509858" cy="15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nabis: BGH bleibt bei altem THC-Grenzwert">
            <a:extLst>
              <a:ext uri="{FF2B5EF4-FFF2-40B4-BE49-F238E27FC236}">
                <a16:creationId xmlns:a16="http://schemas.microsoft.com/office/drawing/2014/main" id="{04992337-A378-C284-AC40-FEBEFF7C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67" y="4872679"/>
            <a:ext cx="2205012" cy="12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08EC-BDFE-CB9A-1186-0FE2ED24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C613C-604C-D43E-3356-A345590B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68E72-65E8-E297-31CE-963035669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988289"/>
            <a:ext cx="6426323" cy="439304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Umfassendes Werbeverbot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Inkl. Publikums- und Branchenwerbung, Verkaufsförderung, Sponsoring</a:t>
            </a:r>
          </a:p>
          <a:p>
            <a:pPr>
              <a:spcAft>
                <a:spcPts val="600"/>
              </a:spcAft>
            </a:pP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Verbot der vertikalen Integration</a:t>
            </a:r>
            <a:endParaRPr lang="de-CH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Trennung von Produktion und Verkauf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Direktverkauf von Anbauer oder Hersteller an Endverbraucher ist nicht erlaubt.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lvl="1">
              <a:spcAft>
                <a:spcPts val="600"/>
              </a:spcAft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B91719-4C99-CB9F-1F79-5BE66A93E47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308E6-EA56-D973-75CB-82327942D6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5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C1B2EB-B8D9-28BA-251E-D9C45856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66" y="4277725"/>
            <a:ext cx="1378822" cy="14307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5E8B77-F058-2F8E-BE68-3F76EC0B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588" y="4340356"/>
            <a:ext cx="1433575" cy="13680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64B1A30-96C5-3DA6-13FF-B601FD776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033" y="4340356"/>
            <a:ext cx="1471612" cy="1368081"/>
          </a:xfrm>
          <a:prstGeom prst="rect">
            <a:avLst/>
          </a:prstGeom>
        </p:spPr>
      </p:pic>
      <p:pic>
        <p:nvPicPr>
          <p:cNvPr id="13" name="Grafik 12" descr="Hinzufügen mit einfarbiger Füllung">
            <a:extLst>
              <a:ext uri="{FF2B5EF4-FFF2-40B4-BE49-F238E27FC236}">
                <a16:creationId xmlns:a16="http://schemas.microsoft.com/office/drawing/2014/main" id="{E83A202E-E714-ABCC-40D5-B26A85CE3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4660" y="4643717"/>
            <a:ext cx="761358" cy="761358"/>
          </a:xfrm>
          <a:prstGeom prst="rect">
            <a:avLst/>
          </a:prstGeom>
        </p:spPr>
      </p:pic>
      <p:pic>
        <p:nvPicPr>
          <p:cNvPr id="22" name="Grafik 21" descr="Verbotsschild mit einfarbiger Füllung">
            <a:extLst>
              <a:ext uri="{FF2B5EF4-FFF2-40B4-BE49-F238E27FC236}">
                <a16:creationId xmlns:a16="http://schemas.microsoft.com/office/drawing/2014/main" id="{F58D5B26-4DAE-0443-BB4C-0AEDAB40CE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1472" y="4460529"/>
            <a:ext cx="1127734" cy="1127734"/>
          </a:xfrm>
          <a:prstGeom prst="rect">
            <a:avLst/>
          </a:prstGeom>
        </p:spPr>
      </p:pic>
      <p:sp>
        <p:nvSpPr>
          <p:cNvPr id="23" name="AutoShape 2" descr="The UN Drug Control Treaties: History and Options for Reform Martin ...">
            <a:extLst>
              <a:ext uri="{FF2B5EF4-FFF2-40B4-BE49-F238E27FC236}">
                <a16:creationId xmlns:a16="http://schemas.microsoft.com/office/drawing/2014/main" id="{B0AA6BC3-345B-57AB-E929-5221FC55C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FF747D1-7F92-C972-E911-BE0EB5D1F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023" y="2015616"/>
            <a:ext cx="2551908" cy="1701612"/>
          </a:xfrm>
          <a:prstGeom prst="rect">
            <a:avLst/>
          </a:prstGeom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A9E6026-7D7F-1379-DE94-B4E649F4E9C9}"/>
              </a:ext>
            </a:extLst>
          </p:cNvPr>
          <p:cNvCxnSpPr>
            <a:cxnSpLocks/>
          </p:cNvCxnSpPr>
          <p:nvPr/>
        </p:nvCxnSpPr>
        <p:spPr>
          <a:xfrm>
            <a:off x="7735818" y="1994841"/>
            <a:ext cx="2694215" cy="1779814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BF62F61F-D705-C36D-DF05-B2CBE5241FA8}"/>
              </a:ext>
            </a:extLst>
          </p:cNvPr>
          <p:cNvCxnSpPr>
            <a:cxnSpLocks/>
          </p:cNvCxnSpPr>
          <p:nvPr/>
        </p:nvCxnSpPr>
        <p:spPr>
          <a:xfrm flipV="1">
            <a:off x="7705110" y="1955807"/>
            <a:ext cx="2685733" cy="1821229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3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B1AAB-AC82-5B85-4B2A-7E281217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7F720-C258-0035-0BC9-503DA19B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3" y="1322745"/>
            <a:ext cx="10442376" cy="1127734"/>
          </a:xfrm>
        </p:spPr>
        <p:txBody>
          <a:bodyPr/>
          <a:lstStyle/>
          <a:p>
            <a:r>
              <a:rPr lang="de-CH" dirty="0"/>
              <a:t>Selbstversorgung (3.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B83E7-F16E-AAA6-CD7F-50CAB1D8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096619"/>
            <a:ext cx="5105555" cy="428470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/>
              <a:t>Anbau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Maximal drei Pflanzen (in Blühphase) pro erwachsene Person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/>
          </a:p>
          <a:p>
            <a:pPr>
              <a:spcAft>
                <a:spcPts val="600"/>
              </a:spcAft>
            </a:pPr>
            <a:r>
              <a:rPr lang="de-CH" sz="2000" b="1" dirty="0"/>
              <a:t>Lagerung</a:t>
            </a:r>
            <a:endParaRPr lang="de-CH" sz="20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Höchstmengen (nicht kumulativ):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Max. 500 Gramm unverarbeitetes Cannabis (Blüten)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Max. 300 Gramm Haschisch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Max. 100 Gramm Cannabisextrakt (Konzentrat)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de-CH" sz="22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62D1DC-07BD-4417-4E37-6A70EC5760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7ADE91-9433-3B4B-CBEA-BC8F371235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6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BDB190-E3F8-BC41-DAD8-CCE8B6922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85" y="2450479"/>
            <a:ext cx="4009207" cy="33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2C89-4420-D13F-09BB-35B9B069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8E64-0DCA-1D6C-AFE0-2720EC2B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Gewerbliche Produktion (4.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2E6749-E4A6-C702-4C48-AF81DACC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65960"/>
            <a:ext cx="6445915" cy="44153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Bewilligungen</a:t>
            </a:r>
            <a:r>
              <a:rPr lang="de-CH" sz="2000" dirty="0">
                <a:latin typeface="+mj-lt"/>
              </a:rPr>
              <a:t> für Anbau und Herstellung (Bund)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Anbau von Cannabis und Herstellung von Cannabisprodukten ist bewilligungspflichtig.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BAG erteilt Bewilligung, wenn fachliche / technische Voraussetzungen gegeben sind. Keine Begrenzung der möglichen Anzahl Bewilligungen.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b="1" dirty="0">
                <a:latin typeface="+mj-lt"/>
              </a:rPr>
              <a:t>Kontrollmechanismen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Meldepflicht für Produkte mit Zusatzstoffen durch Hersteller (ähnlich wie bei tabacinfo.ch).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Elektronisches Nachverfolgungssystem: Überwachung der Wertschöpfungskette (</a:t>
            </a:r>
            <a:r>
              <a:rPr lang="de-CH" sz="2000" i="1" dirty="0" err="1"/>
              <a:t>from</a:t>
            </a:r>
            <a:r>
              <a:rPr lang="de-CH" sz="2000" i="1" dirty="0"/>
              <a:t> </a:t>
            </a:r>
            <a:r>
              <a:rPr lang="de-CH" sz="2000" i="1" dirty="0" err="1"/>
              <a:t>seed</a:t>
            </a:r>
            <a:r>
              <a:rPr lang="de-CH" sz="2000" i="1" dirty="0"/>
              <a:t> </a:t>
            </a:r>
            <a:r>
              <a:rPr lang="de-CH" sz="2000" i="1" dirty="0" err="1"/>
              <a:t>to</a:t>
            </a:r>
            <a:r>
              <a:rPr lang="de-CH" sz="2000" i="1" dirty="0"/>
              <a:t> </a:t>
            </a:r>
            <a:r>
              <a:rPr lang="de-CH" sz="2000" i="1" dirty="0" err="1"/>
              <a:t>sale</a:t>
            </a:r>
            <a:r>
              <a:rPr lang="de-CH" sz="20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Inspektionen der Betriebe durch Behörden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Produkteanalytik durch kantonale Labors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000" dirty="0"/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55C176-91AE-C10C-28ED-4DAB623FBB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A61E85-5861-EC89-0265-487DFB5729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7</a:t>
            </a:fld>
            <a:endParaRPr lang="de-C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AC5A0C-56B9-17E7-DB16-BE2C21A38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4"/>
          <a:stretch>
            <a:fillRect/>
          </a:stretch>
        </p:blipFill>
        <p:spPr bwMode="auto">
          <a:xfrm>
            <a:off x="7357339" y="2570036"/>
            <a:ext cx="4130040" cy="320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4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F9295-49DC-4372-58B3-BCA0A442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40CD2-2C93-EEDA-9A15-FB7F2850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Cannabisprodukte (4.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46C491-221A-417D-F3F3-568719AC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29028"/>
            <a:ext cx="7028617" cy="4205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/>
              <a:t>Definition von Cannabisprodukten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enthalten Cannabis oder THC (auch synthetisch hergestellt)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sind für den menschlichen Konsum aufbereitet und zum Verkauf bestimmt =&gt; verwendungsfertig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kein medizinischer Zweck (keine Arzneimittel)</a:t>
            </a:r>
          </a:p>
          <a:p>
            <a:endParaRPr lang="de-CH" sz="800" b="1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>
                <a:latin typeface="+mj-lt"/>
              </a:rPr>
              <a:t>Produktekategorien</a:t>
            </a:r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>
                <a:latin typeface="+mj-lt"/>
              </a:rPr>
              <a:t>Produkte zum Rauchen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>
                <a:latin typeface="+mj-lt"/>
              </a:rPr>
              <a:t>Produkte zum Verdampfen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>
                <a:latin typeface="+mj-lt"/>
              </a:rPr>
              <a:t>Produkte zum Schlucken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>
                <a:latin typeface="+mj-lt"/>
              </a:rPr>
              <a:t>Produkte zur Anwendung im Mund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>
                <a:latin typeface="+mj-lt"/>
              </a:rPr>
              <a:t>Produkte zum Schnupfen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de-CH" sz="2000" dirty="0">
                <a:latin typeface="+mj-lt"/>
              </a:rPr>
              <a:t>Produkte zur Anwendung auf der Haut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90F6D6-AAB5-6EBE-6AC1-B17814B1C61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31126-051E-9BB6-C962-503C0ABFA9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8</a:t>
            </a:fld>
            <a:endParaRPr lang="de-CH"/>
          </a:p>
        </p:txBody>
      </p:sp>
      <p:pic>
        <p:nvPicPr>
          <p:cNvPr id="3074" name="Picture 2" descr="Joint vs. Spliff vs. Blunt: Vergleich und Unterschiede">
            <a:extLst>
              <a:ext uri="{FF2B5EF4-FFF2-40B4-BE49-F238E27FC236}">
                <a16:creationId xmlns:a16="http://schemas.microsoft.com/office/drawing/2014/main" id="{9193A6D7-7F54-4248-EA26-D5413CD33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0" b="33865"/>
          <a:stretch>
            <a:fillRect/>
          </a:stretch>
        </p:blipFill>
        <p:spPr bwMode="auto">
          <a:xfrm>
            <a:off x="5073871" y="3916986"/>
            <a:ext cx="3429000" cy="7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a Vape Pen? Weed Pen Definition | Weedmaps">
            <a:extLst>
              <a:ext uri="{FF2B5EF4-FFF2-40B4-BE49-F238E27FC236}">
                <a16:creationId xmlns:a16="http://schemas.microsoft.com/office/drawing/2014/main" id="{8F702268-1FD1-B679-A22F-43B82C335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8" b="34903"/>
          <a:stretch>
            <a:fillRect/>
          </a:stretch>
        </p:blipFill>
        <p:spPr bwMode="auto">
          <a:xfrm>
            <a:off x="8652615" y="3988976"/>
            <a:ext cx="3332480" cy="5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NNABIS TROPFEN Elpixol (30 ml) - medikamente-per-klick.de">
            <a:extLst>
              <a:ext uri="{FF2B5EF4-FFF2-40B4-BE49-F238E27FC236}">
                <a16:creationId xmlns:a16="http://schemas.microsoft.com/office/drawing/2014/main" id="{65D080F8-540E-5F90-5DF8-FD8E4815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47" y="5447781"/>
            <a:ext cx="1262590" cy="12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dizinische Pillen von Cannabis - Marihuana: Stockillustration 1225918510  | Shutterstock">
            <a:extLst>
              <a:ext uri="{FF2B5EF4-FFF2-40B4-BE49-F238E27FC236}">
                <a16:creationId xmlns:a16="http://schemas.microsoft.com/office/drawing/2014/main" id="{2C6DC8CB-F626-2C87-EAE1-6CD23360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18" y="4664164"/>
            <a:ext cx="137636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nnabis Therapie - Pro und Contra | DoktorABC">
            <a:extLst>
              <a:ext uri="{FF2B5EF4-FFF2-40B4-BE49-F238E27FC236}">
                <a16:creationId xmlns:a16="http://schemas.microsoft.com/office/drawing/2014/main" id="{9AB8030A-3F1F-97BE-CC95-EBB7F808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51" y="4572893"/>
            <a:ext cx="1982957" cy="1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BD Creme und CBD Salbe selber machen - CBDNOl – CBDNOL">
            <a:extLst>
              <a:ext uri="{FF2B5EF4-FFF2-40B4-BE49-F238E27FC236}">
                <a16:creationId xmlns:a16="http://schemas.microsoft.com/office/drawing/2014/main" id="{8B33CC96-4B29-3292-36CD-F941DC6E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78" y="5440488"/>
            <a:ext cx="1329995" cy="11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2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7152C-69BD-DD33-2CCB-CC7A4FEA7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02A94-BB24-94A3-5110-F1C50D77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Produktequalität und -sicherheit (4. Kapitel)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083810-6DED-8325-3E53-CEBF084E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2175641"/>
            <a:ext cx="7853015" cy="4205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2000" b="1" dirty="0"/>
              <a:t>Anbau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Keine gesetzlichen Qualitätsvorgaben, geregelt wird das verwendungsfertige Produkt</a:t>
            </a:r>
          </a:p>
          <a:p>
            <a:endParaRPr lang="de-CH" sz="1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>
                <a:latin typeface="+mj-lt"/>
              </a:rPr>
              <a:t>Allgemeine Qualitätsanforderungen</a:t>
            </a:r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Keine Verunreinigungen (mikrobielle Kontaminanten, Schimmel, Pestizide, Lösungsmittelrückstände etc.) =&gt; Höchstgehalte werden im Ausführungsrecht definiert</a:t>
            </a:r>
          </a:p>
          <a:p>
            <a:pPr>
              <a:lnSpc>
                <a:spcPct val="100000"/>
              </a:lnSpc>
            </a:pPr>
            <a:endParaRPr lang="de-CH" sz="1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000" b="1" dirty="0"/>
              <a:t>Begrenzung des THC-Gehalts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Max. 20% bei unverarbeitetem Cannabis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Max. 60% bei verarbeitetem Cannabis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Max. THC-Konzentration bei Cannabisprodukten mit Zusatzstoffen wird durch Bundesrat festgelegt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endParaRPr lang="de-CH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de-CH" sz="2000" dirty="0"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endParaRPr lang="de-CH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E9A57A-FE4F-F8A4-5DE0-B185948480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670687-49B4-9517-573C-507EDDB17B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23392" y="6381328"/>
            <a:ext cx="353012" cy="144016"/>
          </a:xfrm>
        </p:spPr>
        <p:txBody>
          <a:bodyPr/>
          <a:lstStyle/>
          <a:p>
            <a:fld id="{442AD375-037F-43D0-B059-5172DA06796A}" type="slidenum">
              <a:rPr lang="de-CH" smtClean="0"/>
              <a:t>9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E4CDAD-626B-7DE1-E3F1-F2A38E127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614" y="843870"/>
            <a:ext cx="1887794" cy="1219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4677D87-E8BD-E874-D27E-43C83EBF6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326" y="2897742"/>
            <a:ext cx="1573161" cy="125852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26879BD-4C2B-D71B-963D-F4417259171A}"/>
              </a:ext>
            </a:extLst>
          </p:cNvPr>
          <p:cNvSpPr txBox="1"/>
          <p:nvPr/>
        </p:nvSpPr>
        <p:spPr>
          <a:xfrm>
            <a:off x="9782326" y="2209188"/>
            <a:ext cx="17296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unverarbeitet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3B9F8C-9274-A45A-7E9B-C8190696AA84}"/>
              </a:ext>
            </a:extLst>
          </p:cNvPr>
          <p:cNvSpPr txBox="1"/>
          <p:nvPr/>
        </p:nvSpPr>
        <p:spPr>
          <a:xfrm>
            <a:off x="9874775" y="4229271"/>
            <a:ext cx="17296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verarbeitet</a:t>
            </a:r>
          </a:p>
        </p:txBody>
      </p:sp>
      <p:pic>
        <p:nvPicPr>
          <p:cNvPr id="4098" name="Picture 2" descr="Hochprozentiger CBD-Zusatz in 10ml | Canavape">
            <a:extLst>
              <a:ext uri="{FF2B5EF4-FFF2-40B4-BE49-F238E27FC236}">
                <a16:creationId xmlns:a16="http://schemas.microsoft.com/office/drawing/2014/main" id="{29D2E00A-EFE6-330E-BFB1-2F70811B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69" y="4556148"/>
            <a:ext cx="1693208" cy="16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8BB6B5E-FEC1-CBD7-36FA-CCEF8F4FF660}"/>
              </a:ext>
            </a:extLst>
          </p:cNvPr>
          <p:cNvSpPr txBox="1"/>
          <p:nvPr/>
        </p:nvSpPr>
        <p:spPr>
          <a:xfrm>
            <a:off x="9723695" y="6214287"/>
            <a:ext cx="17296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000" dirty="0">
                <a:latin typeface="+mn-lt"/>
              </a:rPr>
              <a:t>vermischt (mit Zusatzstoffen)</a:t>
            </a:r>
          </a:p>
        </p:txBody>
      </p:sp>
    </p:spTree>
    <p:extLst>
      <p:ext uri="{BB962C8B-B14F-4D97-AF65-F5344CB8AC3E}">
        <p14:creationId xmlns:p14="http://schemas.microsoft.com/office/powerpoint/2010/main" val="402319015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AG PPT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497A3"/>
      </a:accent1>
      <a:accent2>
        <a:srgbClr val="383A4A"/>
      </a:accent2>
      <a:accent3>
        <a:srgbClr val="5B9CB8"/>
      </a:accent3>
      <a:accent4>
        <a:srgbClr val="FF6666"/>
      </a:accent4>
      <a:accent5>
        <a:srgbClr val="FCC32F"/>
      </a:accent5>
      <a:accent6>
        <a:srgbClr val="9BBB5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CHT DE BAG V1.potx" id="{1EF2974C-0EEB-4F8C-B1F1-1777E6501FF0}" vid="{6097A835-33EF-43D5-B00A-5AB95D71E996}"/>
    </a:ext>
  </a:extLst>
</a:theme>
</file>

<file path=ppt/theme/theme3.xml><?xml version="1.0" encoding="utf-8"?>
<a:theme xmlns:a="http://schemas.openxmlformats.org/drawingml/2006/main" name="1_Benutzerdefiniertes Design">
  <a:themeElements>
    <a:clrScheme name="BAG PPT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497A3"/>
      </a:accent1>
      <a:accent2>
        <a:srgbClr val="383A4A"/>
      </a:accent2>
      <a:accent3>
        <a:srgbClr val="5B9CB8"/>
      </a:accent3>
      <a:accent4>
        <a:srgbClr val="FF6666"/>
      </a:accent4>
      <a:accent5>
        <a:srgbClr val="FCC32F"/>
      </a:accent5>
      <a:accent6>
        <a:srgbClr val="9BBB5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9CB1428-C0C1-462D-97FD-F235D5EDAA51}" vid="{3BB5A096-E9EA-46C8-ADE8-8884EC3B42AE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17E15F1096524B8BA957AFF37B43F9" ma:contentTypeVersion="0" ma:contentTypeDescription="Ein neues Dokument erstellen." ma:contentTypeScope="" ma:versionID="93b50db46c580319551993b9df38e3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d541f0d4f8a2a40329b5163100aa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F814F9-2F65-480C-B96A-1EC75F165DA2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035F59-BCAA-4D61-8DFE-321A8A985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Vorlagepraesgsvbsd4zu3</Template>
  <TotalTime>0</TotalTime>
  <Words>1293</Words>
  <Application>Microsoft Office PowerPoint</Application>
  <PresentationFormat>Breitbild</PresentationFormat>
  <Paragraphs>320</Paragraphs>
  <Slides>21</Slides>
  <Notes>21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Conception personnalisée</vt:lpstr>
      <vt:lpstr>Benutzerdefiniertes Design</vt:lpstr>
      <vt:lpstr>1_Benutzerdefiniertes Design</vt:lpstr>
      <vt:lpstr>Cannabisproduktegesetz</vt:lpstr>
      <vt:lpstr>Gesetzeszweck</vt:lpstr>
      <vt:lpstr>Übersicht CanPG</vt:lpstr>
      <vt:lpstr>Grundsätze</vt:lpstr>
      <vt:lpstr>Grundsätze</vt:lpstr>
      <vt:lpstr>Selbstversorgung (3. Kapitel)</vt:lpstr>
      <vt:lpstr>Gewerbliche Produktion (4. Kapitel)</vt:lpstr>
      <vt:lpstr>Cannabisprodukte (4. Kapitel)</vt:lpstr>
      <vt:lpstr>Produktequalität und -sicherheit (4. Kapitel)</vt:lpstr>
      <vt:lpstr>Anforderungen an spezifische Produkte (4. Kapitel)</vt:lpstr>
      <vt:lpstr>Verpackung &amp; Produkteinformation (4. Kapitel)</vt:lpstr>
      <vt:lpstr>Verkauf (5. Kapitel)</vt:lpstr>
      <vt:lpstr>Verkaufsstellen (5. Kapitel)</vt:lpstr>
      <vt:lpstr>Online-Verkauf (5. Kapitel)</vt:lpstr>
      <vt:lpstr>Lenkungsabgabe (7. Kapitel)</vt:lpstr>
      <vt:lpstr>Lenkungsabgabe (7. Kapitel)</vt:lpstr>
      <vt:lpstr>Finanzierung des Vollzuges</vt:lpstr>
      <vt:lpstr>Koordination</vt:lpstr>
      <vt:lpstr>Weitere Aspekte</vt:lpstr>
      <vt:lpstr>Vernehmlassung</vt:lpstr>
      <vt:lpstr>Fragen?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Andrea May</cp:lastModifiedBy>
  <cp:revision>221</cp:revision>
  <cp:lastPrinted>2025-04-01T07:05:49Z</cp:lastPrinted>
  <dcterms:created xsi:type="dcterms:W3CDTF">2022-02-21T11:05:36Z</dcterms:created>
  <dcterms:modified xsi:type="dcterms:W3CDTF">2025-09-16T09:44:47Z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  <property fmtid="{D5CDD505-2E9C-101B-9397-08002B2CF9AE}" pid="5" name="MSIP_Label_aa112399-b73b-40c1-8af2-919b124b9d91_Enabled">
    <vt:lpwstr>true</vt:lpwstr>
  </property>
  <property fmtid="{D5CDD505-2E9C-101B-9397-08002B2CF9AE}" pid="6" name="MSIP_Label_aa112399-b73b-40c1-8af2-919b124b9d91_SetDate">
    <vt:lpwstr>2025-03-31T15:12:23Z</vt:lpwstr>
  </property>
  <property fmtid="{D5CDD505-2E9C-101B-9397-08002B2CF9AE}" pid="7" name="MSIP_Label_aa112399-b73b-40c1-8af2-919b124b9d91_Method">
    <vt:lpwstr>Privileged</vt:lpwstr>
  </property>
  <property fmtid="{D5CDD505-2E9C-101B-9397-08002B2CF9AE}" pid="8" name="MSIP_Label_aa112399-b73b-40c1-8af2-919b124b9d91_Name">
    <vt:lpwstr>L2</vt:lpwstr>
  </property>
  <property fmtid="{D5CDD505-2E9C-101B-9397-08002B2CF9AE}" pid="9" name="MSIP_Label_aa112399-b73b-40c1-8af2-919b124b9d91_SiteId">
    <vt:lpwstr>6ae27add-8276-4a38-88c1-3a9c1f973767</vt:lpwstr>
  </property>
  <property fmtid="{D5CDD505-2E9C-101B-9397-08002B2CF9AE}" pid="10" name="MSIP_Label_aa112399-b73b-40c1-8af2-919b124b9d91_ActionId">
    <vt:lpwstr>2ed0c2f3-71a2-4734-a54c-a97fa9087eef</vt:lpwstr>
  </property>
  <property fmtid="{D5CDD505-2E9C-101B-9397-08002B2CF9AE}" pid="11" name="MSIP_Label_aa112399-b73b-40c1-8af2-919b124b9d91_ContentBits">
    <vt:lpwstr>0</vt:lpwstr>
  </property>
  <property fmtid="{D5CDD505-2E9C-101B-9397-08002B2CF9AE}" pid="12" name="MSIP_Label_aa112399-b73b-40c1-8af2-919b124b9d91_Tag">
    <vt:lpwstr>10, 0, 1, 1</vt:lpwstr>
  </property>
  <property fmtid="{D5CDD505-2E9C-101B-9397-08002B2CF9AE}" pid="13" name="ContentTypeId">
    <vt:lpwstr>0x010100BC17E15F1096524B8BA957AFF37B43F9</vt:lpwstr>
  </property>
</Properties>
</file>