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1"/>
  </p:notesMasterIdLst>
  <p:sldIdLst>
    <p:sldId id="700" r:id="rId4"/>
    <p:sldId id="701" r:id="rId5"/>
    <p:sldId id="369" r:id="rId6"/>
    <p:sldId id="371" r:id="rId7"/>
    <p:sldId id="372" r:id="rId8"/>
    <p:sldId id="376" r:id="rId9"/>
    <p:sldId id="378" r:id="rId10"/>
    <p:sldId id="380" r:id="rId11"/>
    <p:sldId id="268" r:id="rId12"/>
    <p:sldId id="382" r:id="rId13"/>
    <p:sldId id="275" r:id="rId14"/>
    <p:sldId id="290" r:id="rId15"/>
    <p:sldId id="291" r:id="rId16"/>
    <p:sldId id="381" r:id="rId17"/>
    <p:sldId id="877" r:id="rId18"/>
    <p:sldId id="886" r:id="rId19"/>
    <p:sldId id="878" r:id="rId20"/>
    <p:sldId id="867" r:id="rId21"/>
    <p:sldId id="264" r:id="rId22"/>
    <p:sldId id="869" r:id="rId23"/>
    <p:sldId id="884" r:id="rId24"/>
    <p:sldId id="880" r:id="rId25"/>
    <p:sldId id="881" r:id="rId26"/>
    <p:sldId id="882" r:id="rId27"/>
    <p:sldId id="883" r:id="rId28"/>
    <p:sldId id="887" r:id="rId29"/>
    <p:sldId id="885"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126C84-EA57-9103-0EAD-F588015CA2C8}" name="Fiona Köster" initials="FK" userId="S::Fiona.Koester@unil.ch::3c2cabb0-f99a-417a-be56-12ca9b0722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62" autoAdjust="0"/>
    <p:restoredTop sz="94660"/>
  </p:normalViewPr>
  <p:slideViewPr>
    <p:cSldViewPr snapToGrid="0">
      <p:cViewPr varScale="1">
        <p:scale>
          <a:sx n="120" d="100"/>
          <a:sy n="120" d="100"/>
        </p:scale>
        <p:origin x="12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D5C80-6140-4273-B7DD-6F6782F4430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e-CH"/>
        </a:p>
      </dgm:t>
    </dgm:pt>
    <dgm:pt modelId="{53CB0FF2-568B-47A5-8D3C-99915B2A64D3}">
      <dgm:prSet phldrT="[Text]" custT="1"/>
      <dgm:spPr>
        <a:solidFill>
          <a:schemeClr val="bg1">
            <a:lumMod val="65000"/>
          </a:schemeClr>
        </a:solidFill>
      </dgm:spPr>
      <dgm:t>
        <a:bodyPr/>
        <a:lstStyle/>
        <a:p>
          <a:r>
            <a:rPr lang="de-CH" sz="1800" b="1" dirty="0" err="1">
              <a:solidFill>
                <a:schemeClr val="tx1"/>
              </a:solidFill>
            </a:rPr>
            <a:t>Instances</a:t>
          </a:r>
          <a:r>
            <a:rPr lang="de-CH" sz="1800" b="1" dirty="0">
              <a:solidFill>
                <a:schemeClr val="tx1"/>
              </a:solidFill>
            </a:rPr>
            <a:t> de </a:t>
          </a:r>
          <a:r>
            <a:rPr lang="de-CH" sz="1800" b="1" dirty="0" err="1">
              <a:solidFill>
                <a:schemeClr val="tx1"/>
              </a:solidFill>
            </a:rPr>
            <a:t>régulation</a:t>
          </a:r>
          <a:r>
            <a:rPr lang="de-CH" sz="1800" b="1" dirty="0">
              <a:solidFill>
                <a:schemeClr val="tx1"/>
              </a:solidFill>
            </a:rPr>
            <a:t> </a:t>
          </a:r>
          <a:r>
            <a:rPr lang="de-CH" sz="1800" b="1" dirty="0" err="1">
              <a:solidFill>
                <a:schemeClr val="tx1"/>
              </a:solidFill>
            </a:rPr>
            <a:t>indépendantes</a:t>
          </a:r>
          <a:endParaRPr lang="de-CH" sz="1800" b="1" dirty="0">
            <a:solidFill>
              <a:schemeClr val="tx1"/>
            </a:solidFill>
          </a:endParaRPr>
        </a:p>
        <a:p>
          <a:r>
            <a:rPr lang="de-CH" sz="1800" b="1" dirty="0">
              <a:solidFill>
                <a:srgbClr val="0070C0"/>
              </a:solidFill>
            </a:rPr>
            <a:t>Unabhängige Regulierungs-behörden</a:t>
          </a:r>
        </a:p>
      </dgm:t>
    </dgm:pt>
    <dgm:pt modelId="{5C88F8D1-E2E3-4AF4-AC2A-18E4F58C841D}" type="parTrans" cxnId="{8A46ECDB-045E-4B4D-89D1-3A0D9E2F1E41}">
      <dgm:prSet/>
      <dgm:spPr/>
      <dgm:t>
        <a:bodyPr/>
        <a:lstStyle/>
        <a:p>
          <a:endParaRPr lang="de-CH"/>
        </a:p>
      </dgm:t>
    </dgm:pt>
    <dgm:pt modelId="{FE204211-4EBD-4E4C-B454-86A65A055312}" type="sibTrans" cxnId="{8A46ECDB-045E-4B4D-89D1-3A0D9E2F1E41}">
      <dgm:prSet/>
      <dgm:spPr>
        <a:solidFill>
          <a:schemeClr val="accent1">
            <a:lumMod val="50000"/>
          </a:schemeClr>
        </a:solidFill>
      </dgm:spPr>
      <dgm:t>
        <a:bodyPr/>
        <a:lstStyle/>
        <a:p>
          <a:endParaRPr lang="de-CH"/>
        </a:p>
      </dgm:t>
    </dgm:pt>
    <dgm:pt modelId="{F1191375-8A2B-4006-8CD2-124F52B6FA1D}">
      <dgm:prSet phldrT="[Text]" custT="1"/>
      <dgm:spPr>
        <a:solidFill>
          <a:schemeClr val="bg1">
            <a:lumMod val="65000"/>
          </a:schemeClr>
        </a:solidFill>
      </dgm:spPr>
      <dgm:t>
        <a:bodyPr/>
        <a:lstStyle/>
        <a:p>
          <a:r>
            <a:rPr lang="de-CH" sz="1800" b="1" dirty="0" err="1">
              <a:solidFill>
                <a:schemeClr val="tx2"/>
              </a:solidFill>
            </a:rPr>
            <a:t>Monitorage</a:t>
          </a:r>
          <a:r>
            <a:rPr lang="de-CH" sz="1800" b="1" dirty="0">
              <a:solidFill>
                <a:schemeClr val="tx2"/>
              </a:solidFill>
            </a:rPr>
            <a:t> </a:t>
          </a:r>
          <a:r>
            <a:rPr lang="de-CH" sz="1800" b="1" dirty="0" err="1">
              <a:solidFill>
                <a:schemeClr val="tx2"/>
              </a:solidFill>
            </a:rPr>
            <a:t>efficace</a:t>
          </a:r>
          <a:endParaRPr lang="de-CH" sz="1800" b="1" dirty="0">
            <a:solidFill>
              <a:schemeClr val="tx2"/>
            </a:solidFill>
          </a:endParaRPr>
        </a:p>
        <a:p>
          <a:r>
            <a:rPr lang="de-CH" sz="1800" b="1" dirty="0">
              <a:solidFill>
                <a:srgbClr val="0070C0"/>
              </a:solidFill>
            </a:rPr>
            <a:t>Effektives</a:t>
          </a:r>
          <a:r>
            <a:rPr lang="de-CH" sz="2600" b="1" dirty="0">
              <a:solidFill>
                <a:srgbClr val="0070C0"/>
              </a:solidFill>
            </a:rPr>
            <a:t> </a:t>
          </a:r>
          <a:r>
            <a:rPr lang="de-CH" sz="1800" b="1" dirty="0">
              <a:solidFill>
                <a:srgbClr val="0070C0"/>
              </a:solidFill>
            </a:rPr>
            <a:t>Monitoring</a:t>
          </a:r>
        </a:p>
      </dgm:t>
    </dgm:pt>
    <dgm:pt modelId="{9483F216-8F61-4057-8725-53E9201A3A12}" type="parTrans" cxnId="{E175F7FD-44A2-4A5C-8C32-77F311300847}">
      <dgm:prSet/>
      <dgm:spPr/>
      <dgm:t>
        <a:bodyPr/>
        <a:lstStyle/>
        <a:p>
          <a:endParaRPr lang="de-CH"/>
        </a:p>
      </dgm:t>
    </dgm:pt>
    <dgm:pt modelId="{357A4F44-C610-4B66-9D60-D0F471A41302}" type="sibTrans" cxnId="{E175F7FD-44A2-4A5C-8C32-77F311300847}">
      <dgm:prSet/>
      <dgm:spPr>
        <a:solidFill>
          <a:schemeClr val="accent1">
            <a:lumMod val="50000"/>
          </a:schemeClr>
        </a:solidFill>
      </dgm:spPr>
      <dgm:t>
        <a:bodyPr/>
        <a:lstStyle/>
        <a:p>
          <a:endParaRPr lang="de-CH"/>
        </a:p>
      </dgm:t>
    </dgm:pt>
    <dgm:pt modelId="{CE875081-8A2E-4D5B-9A1D-FCE39B80F750}">
      <dgm:prSet phldrT="[Text]" custT="1"/>
      <dgm:spPr>
        <a:solidFill>
          <a:schemeClr val="bg1">
            <a:lumMod val="65000"/>
          </a:schemeClr>
        </a:solidFill>
      </dgm:spPr>
      <dgm:t>
        <a:bodyPr/>
        <a:lstStyle/>
        <a:p>
          <a:endParaRPr lang="de-CH" sz="1800" b="1" dirty="0">
            <a:solidFill>
              <a:schemeClr val="tx2"/>
            </a:solidFill>
          </a:endParaRPr>
        </a:p>
        <a:p>
          <a:r>
            <a:rPr lang="de-CH" sz="1800" b="1" dirty="0">
              <a:solidFill>
                <a:schemeClr val="tx2"/>
              </a:solidFill>
            </a:rPr>
            <a:t>Mise en </a:t>
          </a:r>
          <a:r>
            <a:rPr lang="de-CH" sz="1800" b="1" dirty="0" err="1">
              <a:solidFill>
                <a:schemeClr val="tx2"/>
              </a:solidFill>
            </a:rPr>
            <a:t>oeuvre</a:t>
          </a:r>
          <a:r>
            <a:rPr lang="de-CH" sz="1800" b="1" dirty="0">
              <a:solidFill>
                <a:schemeClr val="tx2"/>
              </a:solidFill>
            </a:rPr>
            <a:t> intelligente et progressive:</a:t>
          </a:r>
        </a:p>
        <a:p>
          <a:r>
            <a:rPr lang="de-CH" sz="1800" b="1" dirty="0">
              <a:solidFill>
                <a:srgbClr val="0070C0"/>
              </a:solidFill>
            </a:rPr>
            <a:t>«smarte» und schrittweise  Umsetzung:</a:t>
          </a:r>
        </a:p>
        <a:p>
          <a:r>
            <a:rPr lang="de-CH" sz="1800" b="1" dirty="0"/>
            <a:t> </a:t>
          </a:r>
          <a:r>
            <a:rPr lang="de-CH" sz="1800" b="1" i="1" dirty="0" err="1">
              <a:solidFill>
                <a:srgbClr val="FF0000"/>
              </a:solidFill>
            </a:rPr>
            <a:t>start</a:t>
          </a:r>
          <a:r>
            <a:rPr lang="de-CH" sz="1800" b="1" i="1" dirty="0">
              <a:solidFill>
                <a:srgbClr val="FF0000"/>
              </a:solidFill>
            </a:rPr>
            <a:t> </a:t>
          </a:r>
          <a:r>
            <a:rPr lang="de-CH" sz="1800" b="1" i="1" dirty="0" err="1">
              <a:solidFill>
                <a:srgbClr val="FF0000"/>
              </a:solidFill>
            </a:rPr>
            <a:t>low</a:t>
          </a:r>
          <a:r>
            <a:rPr lang="de-CH" sz="1800" b="1" i="1" dirty="0">
              <a:solidFill>
                <a:srgbClr val="FF0000"/>
              </a:solidFill>
            </a:rPr>
            <a:t>, </a:t>
          </a:r>
          <a:br>
            <a:rPr lang="de-CH" sz="1800" b="1" i="1" dirty="0">
              <a:solidFill>
                <a:srgbClr val="FF0000"/>
              </a:solidFill>
            </a:rPr>
          </a:br>
          <a:r>
            <a:rPr lang="de-CH" sz="1800" b="1" i="1" dirty="0" err="1">
              <a:solidFill>
                <a:srgbClr val="FF0000"/>
              </a:solidFill>
            </a:rPr>
            <a:t>go</a:t>
          </a:r>
          <a:r>
            <a:rPr lang="de-CH" sz="1800" b="1" i="1" dirty="0">
              <a:solidFill>
                <a:srgbClr val="FF0000"/>
              </a:solidFill>
            </a:rPr>
            <a:t> slow !</a:t>
          </a:r>
        </a:p>
      </dgm:t>
    </dgm:pt>
    <dgm:pt modelId="{7E82A62B-AD95-42AB-89E4-A2B811AC6DD6}" type="parTrans" cxnId="{827D7784-6AB1-4541-ACEE-522389143EEF}">
      <dgm:prSet/>
      <dgm:spPr/>
      <dgm:t>
        <a:bodyPr/>
        <a:lstStyle/>
        <a:p>
          <a:endParaRPr lang="de-CH"/>
        </a:p>
      </dgm:t>
    </dgm:pt>
    <dgm:pt modelId="{A2F26DFE-CCC1-4EB0-AC17-2ABB9ADDBA40}" type="sibTrans" cxnId="{827D7784-6AB1-4541-ACEE-522389143EEF}">
      <dgm:prSet/>
      <dgm:spPr>
        <a:solidFill>
          <a:schemeClr val="accent1">
            <a:lumMod val="50000"/>
          </a:schemeClr>
        </a:solidFill>
      </dgm:spPr>
      <dgm:t>
        <a:bodyPr/>
        <a:lstStyle/>
        <a:p>
          <a:endParaRPr lang="de-CH"/>
        </a:p>
      </dgm:t>
    </dgm:pt>
    <dgm:pt modelId="{FF1CFF63-8A5D-42A5-86B0-B0DC4FFE7699}">
      <dgm:prSet phldrT="[Text]" custT="1"/>
      <dgm:spPr>
        <a:solidFill>
          <a:schemeClr val="bg1">
            <a:lumMod val="85000"/>
          </a:schemeClr>
        </a:solidFill>
      </dgm:spPr>
      <dgm:t>
        <a:bodyPr/>
        <a:lstStyle/>
        <a:p>
          <a:r>
            <a:rPr lang="de-CH" sz="1800" b="1" dirty="0" err="1">
              <a:solidFill>
                <a:schemeClr val="tx2"/>
              </a:solidFill>
            </a:rPr>
            <a:t>Règles</a:t>
          </a:r>
          <a:r>
            <a:rPr lang="de-CH" sz="1800" b="1" dirty="0">
              <a:solidFill>
                <a:schemeClr val="tx2"/>
              </a:solidFill>
            </a:rPr>
            <a:t> de </a:t>
          </a:r>
          <a:r>
            <a:rPr lang="de-CH" sz="1800" b="1" dirty="0" err="1">
              <a:solidFill>
                <a:schemeClr val="tx2"/>
              </a:solidFill>
            </a:rPr>
            <a:t>marché</a:t>
          </a:r>
          <a:r>
            <a:rPr lang="de-CH" sz="1800" b="1" dirty="0">
              <a:solidFill>
                <a:schemeClr val="tx2"/>
              </a:solidFill>
            </a:rPr>
            <a:t> </a:t>
          </a:r>
          <a:r>
            <a:rPr lang="de-CH" sz="1800" b="1" dirty="0" err="1">
              <a:solidFill>
                <a:schemeClr val="tx2"/>
              </a:solidFill>
            </a:rPr>
            <a:t>strictes</a:t>
          </a:r>
          <a:endParaRPr lang="de-CH" sz="1800" b="1" dirty="0">
            <a:solidFill>
              <a:schemeClr val="tx2"/>
            </a:solidFill>
          </a:endParaRPr>
        </a:p>
        <a:p>
          <a:r>
            <a:rPr lang="de-CH" sz="1800" b="1" dirty="0">
              <a:solidFill>
                <a:srgbClr val="0070C0"/>
              </a:solidFill>
            </a:rPr>
            <a:t>Strenge </a:t>
          </a:r>
          <a:r>
            <a:rPr lang="de-CH" sz="1800" b="1" dirty="0" err="1">
              <a:solidFill>
                <a:srgbClr val="0070C0"/>
              </a:solidFill>
            </a:rPr>
            <a:t>Marktregu-lierung</a:t>
          </a:r>
          <a:endParaRPr lang="de-CH" sz="1800" b="1" dirty="0">
            <a:solidFill>
              <a:srgbClr val="0070C0"/>
            </a:solidFill>
          </a:endParaRPr>
        </a:p>
      </dgm:t>
    </dgm:pt>
    <dgm:pt modelId="{303A4DA3-45AE-463E-806E-453EBAA96A28}" type="parTrans" cxnId="{8A9A2A15-A857-4447-9856-0915DE1BFFB4}">
      <dgm:prSet/>
      <dgm:spPr/>
      <dgm:t>
        <a:bodyPr/>
        <a:lstStyle/>
        <a:p>
          <a:endParaRPr lang="de-CH"/>
        </a:p>
      </dgm:t>
    </dgm:pt>
    <dgm:pt modelId="{5FA04109-F3B0-4810-BFF9-7952E6649C7D}" type="sibTrans" cxnId="{8A9A2A15-A857-4447-9856-0915DE1BFFB4}">
      <dgm:prSet/>
      <dgm:spPr>
        <a:solidFill>
          <a:schemeClr val="accent1">
            <a:lumMod val="50000"/>
          </a:schemeClr>
        </a:solidFill>
      </dgm:spPr>
      <dgm:t>
        <a:bodyPr/>
        <a:lstStyle/>
        <a:p>
          <a:endParaRPr lang="de-CH" dirty="0"/>
        </a:p>
      </dgm:t>
    </dgm:pt>
    <dgm:pt modelId="{B1DBD4A5-8ED1-4786-86CB-18DB93C2A68D}" type="pres">
      <dgm:prSet presAssocID="{58AD5C80-6140-4273-B7DD-6F6782F4430B}" presName="cycle" presStyleCnt="0">
        <dgm:presLayoutVars>
          <dgm:dir/>
          <dgm:resizeHandles val="exact"/>
        </dgm:presLayoutVars>
      </dgm:prSet>
      <dgm:spPr/>
    </dgm:pt>
    <dgm:pt modelId="{E1A22B51-019E-4787-8F19-D5CFA207AA04}" type="pres">
      <dgm:prSet presAssocID="{53CB0FF2-568B-47A5-8D3C-99915B2A64D3}" presName="node" presStyleLbl="node1" presStyleIdx="0" presStyleCnt="4" custScaleX="133612" custScaleY="132546">
        <dgm:presLayoutVars>
          <dgm:bulletEnabled val="1"/>
        </dgm:presLayoutVars>
      </dgm:prSet>
      <dgm:spPr/>
    </dgm:pt>
    <dgm:pt modelId="{624A4CEF-BE6C-4DA2-A632-185691475C83}" type="pres">
      <dgm:prSet presAssocID="{FE204211-4EBD-4E4C-B454-86A65A055312}" presName="sibTrans" presStyleLbl="sibTrans2D1" presStyleIdx="0" presStyleCnt="4" custScaleX="160526" custLinFactNeighborX="7889" custLinFactNeighborY="8163"/>
      <dgm:spPr/>
    </dgm:pt>
    <dgm:pt modelId="{EA0CC11E-C6E2-44CB-B5B3-3CF9365F2A3E}" type="pres">
      <dgm:prSet presAssocID="{FE204211-4EBD-4E4C-B454-86A65A055312}" presName="connectorText" presStyleLbl="sibTrans2D1" presStyleIdx="0" presStyleCnt="4"/>
      <dgm:spPr/>
    </dgm:pt>
    <dgm:pt modelId="{C1098F05-2D0A-4FBB-AAE9-304A4F60297E}" type="pres">
      <dgm:prSet presAssocID="{FF1CFF63-8A5D-42A5-86B0-B0DC4FFE7699}" presName="node" presStyleLbl="node1" presStyleIdx="1" presStyleCnt="4" custScaleX="133612" custScaleY="132546" custRadScaleRad="122438" custRadScaleInc="-4704">
        <dgm:presLayoutVars>
          <dgm:bulletEnabled val="1"/>
        </dgm:presLayoutVars>
      </dgm:prSet>
      <dgm:spPr/>
    </dgm:pt>
    <dgm:pt modelId="{2582FB05-0C77-4EE9-A3DB-5F07BAAA746B}" type="pres">
      <dgm:prSet presAssocID="{5FA04109-F3B0-4810-BFF9-7952E6649C7D}" presName="sibTrans" presStyleLbl="sibTrans2D1" presStyleIdx="1" presStyleCnt="4" custScaleX="129448" custLinFactNeighborY="5415"/>
      <dgm:spPr/>
    </dgm:pt>
    <dgm:pt modelId="{620112E8-9B5B-41C3-87DD-9A54B20FCF6A}" type="pres">
      <dgm:prSet presAssocID="{5FA04109-F3B0-4810-BFF9-7952E6649C7D}" presName="connectorText" presStyleLbl="sibTrans2D1" presStyleIdx="1" presStyleCnt="4"/>
      <dgm:spPr/>
    </dgm:pt>
    <dgm:pt modelId="{AD2141EA-9066-47D1-A7B8-13B1F7BC82D9}" type="pres">
      <dgm:prSet presAssocID="{CE875081-8A2E-4D5B-9A1D-FCE39B80F750}" presName="node" presStyleLbl="node1" presStyleIdx="2" presStyleCnt="4" custScaleX="143945" custScaleY="141290" custRadScaleRad="111167" custRadScaleInc="3610">
        <dgm:presLayoutVars>
          <dgm:bulletEnabled val="1"/>
        </dgm:presLayoutVars>
      </dgm:prSet>
      <dgm:spPr/>
    </dgm:pt>
    <dgm:pt modelId="{17AB3521-B378-4020-8FE3-0382CCB50374}" type="pres">
      <dgm:prSet presAssocID="{A2F26DFE-CCC1-4EB0-AC17-2ABB9ADDBA40}" presName="sibTrans" presStyleLbl="sibTrans2D1" presStyleIdx="2" presStyleCnt="4" custScaleX="160159" custLinFactNeighborX="-13285" custLinFactNeighborY="-3871"/>
      <dgm:spPr/>
    </dgm:pt>
    <dgm:pt modelId="{F4A62A76-B965-48E3-B650-E1DE330F280C}" type="pres">
      <dgm:prSet presAssocID="{A2F26DFE-CCC1-4EB0-AC17-2ABB9ADDBA40}" presName="connectorText" presStyleLbl="sibTrans2D1" presStyleIdx="2" presStyleCnt="4"/>
      <dgm:spPr/>
    </dgm:pt>
    <dgm:pt modelId="{C0EABF8C-DFD0-4CF3-956E-5178706A7305}" type="pres">
      <dgm:prSet presAssocID="{F1191375-8A2B-4006-8CD2-124F52B6FA1D}" presName="node" presStyleLbl="node1" presStyleIdx="3" presStyleCnt="4" custScaleX="141837" custScaleY="142771" custRadScaleRad="123334" custRadScaleInc="-295">
        <dgm:presLayoutVars>
          <dgm:bulletEnabled val="1"/>
        </dgm:presLayoutVars>
      </dgm:prSet>
      <dgm:spPr/>
    </dgm:pt>
    <dgm:pt modelId="{782F9075-A73B-4741-9195-789814DF8933}" type="pres">
      <dgm:prSet presAssocID="{357A4F44-C610-4B66-9D60-D0F471A41302}" presName="sibTrans" presStyleLbl="sibTrans2D1" presStyleIdx="3" presStyleCnt="4" custScaleX="149537" custLinFactNeighborY="-11674"/>
      <dgm:spPr/>
    </dgm:pt>
    <dgm:pt modelId="{55DE5C01-3D7C-4622-B794-68125B5922EA}" type="pres">
      <dgm:prSet presAssocID="{357A4F44-C610-4B66-9D60-D0F471A41302}" presName="connectorText" presStyleLbl="sibTrans2D1" presStyleIdx="3" presStyleCnt="4"/>
      <dgm:spPr/>
    </dgm:pt>
  </dgm:ptLst>
  <dgm:cxnLst>
    <dgm:cxn modelId="{8A9A2A15-A857-4447-9856-0915DE1BFFB4}" srcId="{58AD5C80-6140-4273-B7DD-6F6782F4430B}" destId="{FF1CFF63-8A5D-42A5-86B0-B0DC4FFE7699}" srcOrd="1" destOrd="0" parTransId="{303A4DA3-45AE-463E-806E-453EBAA96A28}" sibTransId="{5FA04109-F3B0-4810-BFF9-7952E6649C7D}"/>
    <dgm:cxn modelId="{C3826025-276D-42A8-8782-B7EDD7BD29BC}" type="presOf" srcId="{FE204211-4EBD-4E4C-B454-86A65A055312}" destId="{624A4CEF-BE6C-4DA2-A632-185691475C83}" srcOrd="0" destOrd="0" presId="urn:microsoft.com/office/officeart/2005/8/layout/cycle2"/>
    <dgm:cxn modelId="{5AF04125-05D2-474E-935D-BBE82010A9EF}" type="presOf" srcId="{357A4F44-C610-4B66-9D60-D0F471A41302}" destId="{782F9075-A73B-4741-9195-789814DF8933}" srcOrd="0" destOrd="0" presId="urn:microsoft.com/office/officeart/2005/8/layout/cycle2"/>
    <dgm:cxn modelId="{F3FB5F61-D20D-4CBB-8745-D6EA533C7ABB}" type="presOf" srcId="{53CB0FF2-568B-47A5-8D3C-99915B2A64D3}" destId="{E1A22B51-019E-4787-8F19-D5CFA207AA04}" srcOrd="0" destOrd="0" presId="urn:microsoft.com/office/officeart/2005/8/layout/cycle2"/>
    <dgm:cxn modelId="{9424E56C-6597-4FAB-BB06-D3BB488D133C}" type="presOf" srcId="{5FA04109-F3B0-4810-BFF9-7952E6649C7D}" destId="{620112E8-9B5B-41C3-87DD-9A54B20FCF6A}" srcOrd="1" destOrd="0" presId="urn:microsoft.com/office/officeart/2005/8/layout/cycle2"/>
    <dgm:cxn modelId="{827D7784-6AB1-4541-ACEE-522389143EEF}" srcId="{58AD5C80-6140-4273-B7DD-6F6782F4430B}" destId="{CE875081-8A2E-4D5B-9A1D-FCE39B80F750}" srcOrd="2" destOrd="0" parTransId="{7E82A62B-AD95-42AB-89E4-A2B811AC6DD6}" sibTransId="{A2F26DFE-CCC1-4EB0-AC17-2ABB9ADDBA40}"/>
    <dgm:cxn modelId="{09976CB6-9E7A-4B8C-9FDE-99964C241316}" type="presOf" srcId="{5FA04109-F3B0-4810-BFF9-7952E6649C7D}" destId="{2582FB05-0C77-4EE9-A3DB-5F07BAAA746B}" srcOrd="0" destOrd="0" presId="urn:microsoft.com/office/officeart/2005/8/layout/cycle2"/>
    <dgm:cxn modelId="{71FBDBBB-4024-49E8-B30A-CF35F09550F1}" type="presOf" srcId="{357A4F44-C610-4B66-9D60-D0F471A41302}" destId="{55DE5C01-3D7C-4622-B794-68125B5922EA}" srcOrd="1" destOrd="0" presId="urn:microsoft.com/office/officeart/2005/8/layout/cycle2"/>
    <dgm:cxn modelId="{FCD6EEC8-C89B-4C71-841F-6FFCE32CD2B5}" type="presOf" srcId="{FF1CFF63-8A5D-42A5-86B0-B0DC4FFE7699}" destId="{C1098F05-2D0A-4FBB-AAE9-304A4F60297E}" srcOrd="0" destOrd="0" presId="urn:microsoft.com/office/officeart/2005/8/layout/cycle2"/>
    <dgm:cxn modelId="{B7FE28CC-62BF-4388-BBA4-0EA8E9389C50}" type="presOf" srcId="{FE204211-4EBD-4E4C-B454-86A65A055312}" destId="{EA0CC11E-C6E2-44CB-B5B3-3CF9365F2A3E}" srcOrd="1" destOrd="0" presId="urn:microsoft.com/office/officeart/2005/8/layout/cycle2"/>
    <dgm:cxn modelId="{ED1123D6-7D2F-4106-8357-5519E44FB8CB}" type="presOf" srcId="{A2F26DFE-CCC1-4EB0-AC17-2ABB9ADDBA40}" destId="{17AB3521-B378-4020-8FE3-0382CCB50374}" srcOrd="0" destOrd="0" presId="urn:microsoft.com/office/officeart/2005/8/layout/cycle2"/>
    <dgm:cxn modelId="{B3A162DB-139E-49CA-8051-A26AD28C3CFB}" type="presOf" srcId="{CE875081-8A2E-4D5B-9A1D-FCE39B80F750}" destId="{AD2141EA-9066-47D1-A7B8-13B1F7BC82D9}" srcOrd="0" destOrd="0" presId="urn:microsoft.com/office/officeart/2005/8/layout/cycle2"/>
    <dgm:cxn modelId="{8A46ECDB-045E-4B4D-89D1-3A0D9E2F1E41}" srcId="{58AD5C80-6140-4273-B7DD-6F6782F4430B}" destId="{53CB0FF2-568B-47A5-8D3C-99915B2A64D3}" srcOrd="0" destOrd="0" parTransId="{5C88F8D1-E2E3-4AF4-AC2A-18E4F58C841D}" sibTransId="{FE204211-4EBD-4E4C-B454-86A65A055312}"/>
    <dgm:cxn modelId="{DE2F8BDF-C16F-493F-930E-D12DBFAC57F6}" type="presOf" srcId="{A2F26DFE-CCC1-4EB0-AC17-2ABB9ADDBA40}" destId="{F4A62A76-B965-48E3-B650-E1DE330F280C}" srcOrd="1" destOrd="0" presId="urn:microsoft.com/office/officeart/2005/8/layout/cycle2"/>
    <dgm:cxn modelId="{9E080CE1-0BB1-4103-BA19-40DEE5CB5918}" type="presOf" srcId="{58AD5C80-6140-4273-B7DD-6F6782F4430B}" destId="{B1DBD4A5-8ED1-4786-86CB-18DB93C2A68D}" srcOrd="0" destOrd="0" presId="urn:microsoft.com/office/officeart/2005/8/layout/cycle2"/>
    <dgm:cxn modelId="{9DF797EE-9E12-4EF4-B84D-7E1BA66D1905}" type="presOf" srcId="{F1191375-8A2B-4006-8CD2-124F52B6FA1D}" destId="{C0EABF8C-DFD0-4CF3-956E-5178706A7305}" srcOrd="0" destOrd="0" presId="urn:microsoft.com/office/officeart/2005/8/layout/cycle2"/>
    <dgm:cxn modelId="{E175F7FD-44A2-4A5C-8C32-77F311300847}" srcId="{58AD5C80-6140-4273-B7DD-6F6782F4430B}" destId="{F1191375-8A2B-4006-8CD2-124F52B6FA1D}" srcOrd="3" destOrd="0" parTransId="{9483F216-8F61-4057-8725-53E9201A3A12}" sibTransId="{357A4F44-C610-4B66-9D60-D0F471A41302}"/>
    <dgm:cxn modelId="{9D664769-F540-4A7E-82A3-60487382989A}" type="presParOf" srcId="{B1DBD4A5-8ED1-4786-86CB-18DB93C2A68D}" destId="{E1A22B51-019E-4787-8F19-D5CFA207AA04}" srcOrd="0" destOrd="0" presId="urn:microsoft.com/office/officeart/2005/8/layout/cycle2"/>
    <dgm:cxn modelId="{66D9BC38-B88E-43FF-BAC1-E0182B33FD82}" type="presParOf" srcId="{B1DBD4A5-8ED1-4786-86CB-18DB93C2A68D}" destId="{624A4CEF-BE6C-4DA2-A632-185691475C83}" srcOrd="1" destOrd="0" presId="urn:microsoft.com/office/officeart/2005/8/layout/cycle2"/>
    <dgm:cxn modelId="{F0A404B7-4999-428E-ACA9-2BBE800A78F4}" type="presParOf" srcId="{624A4CEF-BE6C-4DA2-A632-185691475C83}" destId="{EA0CC11E-C6E2-44CB-B5B3-3CF9365F2A3E}" srcOrd="0" destOrd="0" presId="urn:microsoft.com/office/officeart/2005/8/layout/cycle2"/>
    <dgm:cxn modelId="{5F806EF9-C7D8-48E3-89E1-D5093F98C204}" type="presParOf" srcId="{B1DBD4A5-8ED1-4786-86CB-18DB93C2A68D}" destId="{C1098F05-2D0A-4FBB-AAE9-304A4F60297E}" srcOrd="2" destOrd="0" presId="urn:microsoft.com/office/officeart/2005/8/layout/cycle2"/>
    <dgm:cxn modelId="{8B43C27B-1E81-467A-A1AE-B27CACB6C946}" type="presParOf" srcId="{B1DBD4A5-8ED1-4786-86CB-18DB93C2A68D}" destId="{2582FB05-0C77-4EE9-A3DB-5F07BAAA746B}" srcOrd="3" destOrd="0" presId="urn:microsoft.com/office/officeart/2005/8/layout/cycle2"/>
    <dgm:cxn modelId="{7D14AFE1-FA36-49A4-9F27-85650E4B8021}" type="presParOf" srcId="{2582FB05-0C77-4EE9-A3DB-5F07BAAA746B}" destId="{620112E8-9B5B-41C3-87DD-9A54B20FCF6A}" srcOrd="0" destOrd="0" presId="urn:microsoft.com/office/officeart/2005/8/layout/cycle2"/>
    <dgm:cxn modelId="{DB9E0638-4D9D-4B96-BB9C-7F35A5AD806B}" type="presParOf" srcId="{B1DBD4A5-8ED1-4786-86CB-18DB93C2A68D}" destId="{AD2141EA-9066-47D1-A7B8-13B1F7BC82D9}" srcOrd="4" destOrd="0" presId="urn:microsoft.com/office/officeart/2005/8/layout/cycle2"/>
    <dgm:cxn modelId="{368B1284-52CA-467E-B6B1-B39C70B92468}" type="presParOf" srcId="{B1DBD4A5-8ED1-4786-86CB-18DB93C2A68D}" destId="{17AB3521-B378-4020-8FE3-0382CCB50374}" srcOrd="5" destOrd="0" presId="urn:microsoft.com/office/officeart/2005/8/layout/cycle2"/>
    <dgm:cxn modelId="{CC917E4B-666F-4E0F-BF3D-397830CB9C96}" type="presParOf" srcId="{17AB3521-B378-4020-8FE3-0382CCB50374}" destId="{F4A62A76-B965-48E3-B650-E1DE330F280C}" srcOrd="0" destOrd="0" presId="urn:microsoft.com/office/officeart/2005/8/layout/cycle2"/>
    <dgm:cxn modelId="{B66AA833-EBB6-49B4-B6A8-5A29A019D651}" type="presParOf" srcId="{B1DBD4A5-8ED1-4786-86CB-18DB93C2A68D}" destId="{C0EABF8C-DFD0-4CF3-956E-5178706A7305}" srcOrd="6" destOrd="0" presId="urn:microsoft.com/office/officeart/2005/8/layout/cycle2"/>
    <dgm:cxn modelId="{0529F98D-057E-4E18-BB84-19E47A4039A5}" type="presParOf" srcId="{B1DBD4A5-8ED1-4786-86CB-18DB93C2A68D}" destId="{782F9075-A73B-4741-9195-789814DF8933}" srcOrd="7" destOrd="0" presId="urn:microsoft.com/office/officeart/2005/8/layout/cycle2"/>
    <dgm:cxn modelId="{4914BA13-8250-4CEF-B085-D43B2EC73ACF}" type="presParOf" srcId="{782F9075-A73B-4741-9195-789814DF8933}" destId="{55DE5C01-3D7C-4622-B794-68125B5922E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22B51-019E-4787-8F19-D5CFA207AA04}">
      <dsp:nvSpPr>
        <dsp:cNvPr id="0" name=""/>
        <dsp:cNvSpPr/>
      </dsp:nvSpPr>
      <dsp:spPr>
        <a:xfrm>
          <a:off x="2399158" y="-330757"/>
          <a:ext cx="2404484" cy="2385300"/>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CH" sz="1800" b="1" kern="1200" dirty="0" err="1">
              <a:solidFill>
                <a:schemeClr val="tx1"/>
              </a:solidFill>
            </a:rPr>
            <a:t>Instances</a:t>
          </a:r>
          <a:r>
            <a:rPr lang="de-CH" sz="1800" b="1" kern="1200" dirty="0">
              <a:solidFill>
                <a:schemeClr val="tx1"/>
              </a:solidFill>
            </a:rPr>
            <a:t> de </a:t>
          </a:r>
          <a:r>
            <a:rPr lang="de-CH" sz="1800" b="1" kern="1200" dirty="0" err="1">
              <a:solidFill>
                <a:schemeClr val="tx1"/>
              </a:solidFill>
            </a:rPr>
            <a:t>régulation</a:t>
          </a:r>
          <a:r>
            <a:rPr lang="de-CH" sz="1800" b="1" kern="1200" dirty="0">
              <a:solidFill>
                <a:schemeClr val="tx1"/>
              </a:solidFill>
            </a:rPr>
            <a:t> </a:t>
          </a:r>
          <a:r>
            <a:rPr lang="de-CH" sz="1800" b="1" kern="1200" dirty="0" err="1">
              <a:solidFill>
                <a:schemeClr val="tx1"/>
              </a:solidFill>
            </a:rPr>
            <a:t>indépendantes</a:t>
          </a:r>
          <a:endParaRPr lang="de-CH" sz="1800" b="1" kern="1200" dirty="0">
            <a:solidFill>
              <a:schemeClr val="tx1"/>
            </a:solidFill>
          </a:endParaRPr>
        </a:p>
        <a:p>
          <a:pPr marL="0" lvl="0" indent="0" algn="ctr" defTabSz="800100">
            <a:lnSpc>
              <a:spcPct val="90000"/>
            </a:lnSpc>
            <a:spcBef>
              <a:spcPct val="0"/>
            </a:spcBef>
            <a:spcAft>
              <a:spcPct val="35000"/>
            </a:spcAft>
            <a:buNone/>
          </a:pPr>
          <a:r>
            <a:rPr lang="de-CH" sz="1800" b="1" kern="1200" dirty="0">
              <a:solidFill>
                <a:srgbClr val="0070C0"/>
              </a:solidFill>
            </a:rPr>
            <a:t>Unabhängige Regulierungs-behörden</a:t>
          </a:r>
        </a:p>
      </dsp:txBody>
      <dsp:txXfrm>
        <a:off x="2751287" y="18562"/>
        <a:ext cx="1700226" cy="1686662"/>
      </dsp:txXfrm>
    </dsp:sp>
    <dsp:sp modelId="{624A4CEF-BE6C-4DA2-A632-185691475C83}">
      <dsp:nvSpPr>
        <dsp:cNvPr id="0" name=""/>
        <dsp:cNvSpPr/>
      </dsp:nvSpPr>
      <dsp:spPr>
        <a:xfrm rot="2285429">
          <a:off x="4543674" y="1513896"/>
          <a:ext cx="474038" cy="607365"/>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de-CH" sz="2700" kern="1200"/>
        </a:p>
      </dsp:txBody>
      <dsp:txXfrm>
        <a:off x="4558817" y="1591504"/>
        <a:ext cx="331827" cy="364419"/>
      </dsp:txXfrm>
    </dsp:sp>
    <dsp:sp modelId="{C1098F05-2D0A-4FBB-AAE9-304A4F60297E}">
      <dsp:nvSpPr>
        <dsp:cNvPr id="0" name=""/>
        <dsp:cNvSpPr/>
      </dsp:nvSpPr>
      <dsp:spPr>
        <a:xfrm>
          <a:off x="4724307" y="1491768"/>
          <a:ext cx="2404484" cy="2385300"/>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CH" sz="1800" b="1" kern="1200" dirty="0" err="1">
              <a:solidFill>
                <a:schemeClr val="tx2"/>
              </a:solidFill>
            </a:rPr>
            <a:t>Règles</a:t>
          </a:r>
          <a:r>
            <a:rPr lang="de-CH" sz="1800" b="1" kern="1200" dirty="0">
              <a:solidFill>
                <a:schemeClr val="tx2"/>
              </a:solidFill>
            </a:rPr>
            <a:t> de </a:t>
          </a:r>
          <a:r>
            <a:rPr lang="de-CH" sz="1800" b="1" kern="1200" dirty="0" err="1">
              <a:solidFill>
                <a:schemeClr val="tx2"/>
              </a:solidFill>
            </a:rPr>
            <a:t>marché</a:t>
          </a:r>
          <a:r>
            <a:rPr lang="de-CH" sz="1800" b="1" kern="1200" dirty="0">
              <a:solidFill>
                <a:schemeClr val="tx2"/>
              </a:solidFill>
            </a:rPr>
            <a:t> </a:t>
          </a:r>
          <a:r>
            <a:rPr lang="de-CH" sz="1800" b="1" kern="1200" dirty="0" err="1">
              <a:solidFill>
                <a:schemeClr val="tx2"/>
              </a:solidFill>
            </a:rPr>
            <a:t>strictes</a:t>
          </a:r>
          <a:endParaRPr lang="de-CH" sz="1800" b="1" kern="1200" dirty="0">
            <a:solidFill>
              <a:schemeClr val="tx2"/>
            </a:solidFill>
          </a:endParaRPr>
        </a:p>
        <a:p>
          <a:pPr marL="0" lvl="0" indent="0" algn="ctr" defTabSz="800100">
            <a:lnSpc>
              <a:spcPct val="90000"/>
            </a:lnSpc>
            <a:spcBef>
              <a:spcPct val="0"/>
            </a:spcBef>
            <a:spcAft>
              <a:spcPct val="35000"/>
            </a:spcAft>
            <a:buNone/>
          </a:pPr>
          <a:r>
            <a:rPr lang="de-CH" sz="1800" b="1" kern="1200" dirty="0">
              <a:solidFill>
                <a:srgbClr val="0070C0"/>
              </a:solidFill>
            </a:rPr>
            <a:t>Strenge </a:t>
          </a:r>
          <a:r>
            <a:rPr lang="de-CH" sz="1800" b="1" kern="1200" dirty="0" err="1">
              <a:solidFill>
                <a:srgbClr val="0070C0"/>
              </a:solidFill>
            </a:rPr>
            <a:t>Marktregu-lierung</a:t>
          </a:r>
          <a:endParaRPr lang="de-CH" sz="1800" b="1" kern="1200" dirty="0">
            <a:solidFill>
              <a:srgbClr val="0070C0"/>
            </a:solidFill>
          </a:endParaRPr>
        </a:p>
      </dsp:txBody>
      <dsp:txXfrm>
        <a:off x="5076436" y="1841087"/>
        <a:ext cx="1700226" cy="1686662"/>
      </dsp:txXfrm>
    </dsp:sp>
    <dsp:sp modelId="{2582FB05-0C77-4EE9-A3DB-5F07BAAA746B}">
      <dsp:nvSpPr>
        <dsp:cNvPr id="0" name=""/>
        <dsp:cNvSpPr/>
      </dsp:nvSpPr>
      <dsp:spPr>
        <a:xfrm rot="8405360">
          <a:off x="4559626" y="3377293"/>
          <a:ext cx="429649" cy="607365"/>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de-CH" sz="2700" kern="1200" dirty="0"/>
        </a:p>
      </dsp:txBody>
      <dsp:txXfrm rot="10800000">
        <a:off x="4673508" y="3457417"/>
        <a:ext cx="300754" cy="364419"/>
      </dsp:txXfrm>
    </dsp:sp>
    <dsp:sp modelId="{AD2141EA-9066-47D1-A7B8-13B1F7BC82D9}">
      <dsp:nvSpPr>
        <dsp:cNvPr id="0" name=""/>
        <dsp:cNvSpPr/>
      </dsp:nvSpPr>
      <dsp:spPr>
        <a:xfrm>
          <a:off x="2246024" y="3408270"/>
          <a:ext cx="2590437" cy="2542658"/>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de-CH" sz="1800" b="1" kern="1200" dirty="0">
            <a:solidFill>
              <a:schemeClr val="tx2"/>
            </a:solidFill>
          </a:endParaRPr>
        </a:p>
        <a:p>
          <a:pPr marL="0" lvl="0" indent="0" algn="ctr" defTabSz="800100">
            <a:lnSpc>
              <a:spcPct val="90000"/>
            </a:lnSpc>
            <a:spcBef>
              <a:spcPct val="0"/>
            </a:spcBef>
            <a:spcAft>
              <a:spcPct val="35000"/>
            </a:spcAft>
            <a:buNone/>
          </a:pPr>
          <a:r>
            <a:rPr lang="de-CH" sz="1800" b="1" kern="1200" dirty="0">
              <a:solidFill>
                <a:schemeClr val="tx2"/>
              </a:solidFill>
            </a:rPr>
            <a:t>Mise en </a:t>
          </a:r>
          <a:r>
            <a:rPr lang="de-CH" sz="1800" b="1" kern="1200" dirty="0" err="1">
              <a:solidFill>
                <a:schemeClr val="tx2"/>
              </a:solidFill>
            </a:rPr>
            <a:t>oeuvre</a:t>
          </a:r>
          <a:r>
            <a:rPr lang="de-CH" sz="1800" b="1" kern="1200" dirty="0">
              <a:solidFill>
                <a:schemeClr val="tx2"/>
              </a:solidFill>
            </a:rPr>
            <a:t> intelligente et progressive:</a:t>
          </a:r>
        </a:p>
        <a:p>
          <a:pPr marL="0" lvl="0" indent="0" algn="ctr" defTabSz="800100">
            <a:lnSpc>
              <a:spcPct val="90000"/>
            </a:lnSpc>
            <a:spcBef>
              <a:spcPct val="0"/>
            </a:spcBef>
            <a:spcAft>
              <a:spcPct val="35000"/>
            </a:spcAft>
            <a:buNone/>
          </a:pPr>
          <a:r>
            <a:rPr lang="de-CH" sz="1800" b="1" kern="1200" dirty="0">
              <a:solidFill>
                <a:srgbClr val="0070C0"/>
              </a:solidFill>
            </a:rPr>
            <a:t>«smarte» und schrittweise  Umsetzung:</a:t>
          </a:r>
        </a:p>
        <a:p>
          <a:pPr marL="0" lvl="0" indent="0" algn="ctr" defTabSz="800100">
            <a:lnSpc>
              <a:spcPct val="90000"/>
            </a:lnSpc>
            <a:spcBef>
              <a:spcPct val="0"/>
            </a:spcBef>
            <a:spcAft>
              <a:spcPct val="35000"/>
            </a:spcAft>
            <a:buNone/>
          </a:pPr>
          <a:r>
            <a:rPr lang="de-CH" sz="1800" b="1" kern="1200" dirty="0"/>
            <a:t> </a:t>
          </a:r>
          <a:r>
            <a:rPr lang="de-CH" sz="1800" b="1" i="1" kern="1200" dirty="0" err="1">
              <a:solidFill>
                <a:srgbClr val="FF0000"/>
              </a:solidFill>
            </a:rPr>
            <a:t>start</a:t>
          </a:r>
          <a:r>
            <a:rPr lang="de-CH" sz="1800" b="1" i="1" kern="1200" dirty="0">
              <a:solidFill>
                <a:srgbClr val="FF0000"/>
              </a:solidFill>
            </a:rPr>
            <a:t> </a:t>
          </a:r>
          <a:r>
            <a:rPr lang="de-CH" sz="1800" b="1" i="1" kern="1200" dirty="0" err="1">
              <a:solidFill>
                <a:srgbClr val="FF0000"/>
              </a:solidFill>
            </a:rPr>
            <a:t>low</a:t>
          </a:r>
          <a:r>
            <a:rPr lang="de-CH" sz="1800" b="1" i="1" kern="1200" dirty="0">
              <a:solidFill>
                <a:srgbClr val="FF0000"/>
              </a:solidFill>
            </a:rPr>
            <a:t>, </a:t>
          </a:r>
          <a:br>
            <a:rPr lang="de-CH" sz="1800" b="1" i="1" kern="1200" dirty="0">
              <a:solidFill>
                <a:srgbClr val="FF0000"/>
              </a:solidFill>
            </a:rPr>
          </a:br>
          <a:r>
            <a:rPr lang="de-CH" sz="1800" b="1" i="1" kern="1200" dirty="0" err="1">
              <a:solidFill>
                <a:srgbClr val="FF0000"/>
              </a:solidFill>
            </a:rPr>
            <a:t>go</a:t>
          </a:r>
          <a:r>
            <a:rPr lang="de-CH" sz="1800" b="1" i="1" kern="1200" dirty="0">
              <a:solidFill>
                <a:srgbClr val="FF0000"/>
              </a:solidFill>
            </a:rPr>
            <a:t> slow !</a:t>
          </a:r>
        </a:p>
      </dsp:txBody>
      <dsp:txXfrm>
        <a:off x="2625385" y="3780634"/>
        <a:ext cx="1831715" cy="1797930"/>
      </dsp:txXfrm>
    </dsp:sp>
    <dsp:sp modelId="{17AB3521-B378-4020-8FE3-0382CCB50374}">
      <dsp:nvSpPr>
        <dsp:cNvPr id="0" name=""/>
        <dsp:cNvSpPr/>
      </dsp:nvSpPr>
      <dsp:spPr>
        <a:xfrm rot="13202532">
          <a:off x="2216368" y="3402749"/>
          <a:ext cx="334179" cy="607365"/>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de-CH" sz="2700" kern="1200"/>
        </a:p>
      </dsp:txBody>
      <dsp:txXfrm rot="10800000">
        <a:off x="2304871" y="3556471"/>
        <a:ext cx="233925" cy="364419"/>
      </dsp:txXfrm>
    </dsp:sp>
    <dsp:sp modelId="{C0EABF8C-DFD0-4CF3-956E-5178706A7305}">
      <dsp:nvSpPr>
        <dsp:cNvPr id="0" name=""/>
        <dsp:cNvSpPr/>
      </dsp:nvSpPr>
      <dsp:spPr>
        <a:xfrm>
          <a:off x="0" y="1491545"/>
          <a:ext cx="2552501" cy="2569310"/>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CH" sz="1800" b="1" kern="1200" dirty="0" err="1">
              <a:solidFill>
                <a:schemeClr val="tx2"/>
              </a:solidFill>
            </a:rPr>
            <a:t>Monitorage</a:t>
          </a:r>
          <a:r>
            <a:rPr lang="de-CH" sz="1800" b="1" kern="1200" dirty="0">
              <a:solidFill>
                <a:schemeClr val="tx2"/>
              </a:solidFill>
            </a:rPr>
            <a:t> </a:t>
          </a:r>
          <a:r>
            <a:rPr lang="de-CH" sz="1800" b="1" kern="1200" dirty="0" err="1">
              <a:solidFill>
                <a:schemeClr val="tx2"/>
              </a:solidFill>
            </a:rPr>
            <a:t>efficace</a:t>
          </a:r>
          <a:endParaRPr lang="de-CH" sz="1800" b="1" kern="1200" dirty="0">
            <a:solidFill>
              <a:schemeClr val="tx2"/>
            </a:solidFill>
          </a:endParaRPr>
        </a:p>
        <a:p>
          <a:pPr marL="0" lvl="0" indent="0" algn="ctr" defTabSz="800100">
            <a:lnSpc>
              <a:spcPct val="90000"/>
            </a:lnSpc>
            <a:spcBef>
              <a:spcPct val="0"/>
            </a:spcBef>
            <a:spcAft>
              <a:spcPct val="35000"/>
            </a:spcAft>
            <a:buNone/>
          </a:pPr>
          <a:r>
            <a:rPr lang="de-CH" sz="1800" b="1" kern="1200" dirty="0">
              <a:solidFill>
                <a:srgbClr val="0070C0"/>
              </a:solidFill>
            </a:rPr>
            <a:t>Effektives</a:t>
          </a:r>
          <a:r>
            <a:rPr lang="de-CH" sz="2600" b="1" kern="1200" dirty="0">
              <a:solidFill>
                <a:srgbClr val="0070C0"/>
              </a:solidFill>
            </a:rPr>
            <a:t> </a:t>
          </a:r>
          <a:r>
            <a:rPr lang="de-CH" sz="1800" b="1" kern="1200" dirty="0">
              <a:solidFill>
                <a:srgbClr val="0070C0"/>
              </a:solidFill>
            </a:rPr>
            <a:t>Monitoring</a:t>
          </a:r>
        </a:p>
      </dsp:txBody>
      <dsp:txXfrm>
        <a:off x="373805" y="1867812"/>
        <a:ext cx="1804891" cy="1816776"/>
      </dsp:txXfrm>
    </dsp:sp>
    <dsp:sp modelId="{782F9075-A73B-4741-9195-789814DF8933}">
      <dsp:nvSpPr>
        <dsp:cNvPr id="0" name=""/>
        <dsp:cNvSpPr/>
      </dsp:nvSpPr>
      <dsp:spPr>
        <a:xfrm rot="19232111">
          <a:off x="2252479" y="1423716"/>
          <a:ext cx="423082" cy="607365"/>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de-CH" sz="2700" kern="1200"/>
        </a:p>
      </dsp:txBody>
      <dsp:txXfrm>
        <a:off x="2266947" y="1585526"/>
        <a:ext cx="296157" cy="36441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97F2E-6C48-48F3-A0F6-00F64C41F72C}" type="datetimeFigureOut">
              <a:rPr lang="fr-CH" smtClean="0"/>
              <a:t>16.09.2025</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28B20-742C-464C-903E-E098EDB34CFF}" type="slidenum">
              <a:rPr lang="fr-CH" smtClean="0"/>
              <a:t>‹Nr.›</a:t>
            </a:fld>
            <a:endParaRPr lang="fr-CH"/>
          </a:p>
        </p:txBody>
      </p:sp>
    </p:spTree>
    <p:extLst>
      <p:ext uri="{BB962C8B-B14F-4D97-AF65-F5344CB8AC3E}">
        <p14:creationId xmlns:p14="http://schemas.microsoft.com/office/powerpoint/2010/main" val="474627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69D9634-C418-4B47-AACB-9F17F062E660}" type="slidenum">
              <a:rPr kumimoji="0" lang="de-CH"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de-CH"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65652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657CD-6EA1-320D-9A4B-DB28797949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129768-4F07-87AD-3168-C03BEBC9355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B881211-0344-1875-17A1-A5A85DCCD0AE}"/>
              </a:ext>
            </a:extLst>
          </p:cNvPr>
          <p:cNvSpPr>
            <a:spLocks noGrp="1"/>
          </p:cNvSpPr>
          <p:nvPr>
            <p:ph type="body" idx="1"/>
          </p:nvPr>
        </p:nvSpPr>
        <p:spPr/>
        <p:txBody>
          <a:bodyPr/>
          <a:lstStyle/>
          <a:p>
            <a:endParaRPr lang="fr-CH"/>
          </a:p>
        </p:txBody>
      </p:sp>
      <p:sp>
        <p:nvSpPr>
          <p:cNvPr id="4" name="Espace réservé du numéro de diapositive 3">
            <a:extLst>
              <a:ext uri="{FF2B5EF4-FFF2-40B4-BE49-F238E27FC236}">
                <a16:creationId xmlns:a16="http://schemas.microsoft.com/office/drawing/2014/main" id="{D68DCA05-2102-65EA-0E54-965FFCDF185E}"/>
              </a:ext>
            </a:extLst>
          </p:cNvPr>
          <p:cNvSpPr>
            <a:spLocks noGrp="1"/>
          </p:cNvSpPr>
          <p:nvPr>
            <p:ph type="sldNum" sz="quarter" idx="5"/>
          </p:nvPr>
        </p:nvSpPr>
        <p:spPr/>
        <p:txBody>
          <a:bodyPr/>
          <a:lstStyle/>
          <a:p>
            <a:fld id="{CBA14F21-B882-914F-8706-8AF86C134BFD}" type="slidenum">
              <a:rPr lang="fr-FR" smtClean="0"/>
              <a:pPr/>
              <a:t>18</a:t>
            </a:fld>
            <a:endParaRPr lang="fr-FR" dirty="0"/>
          </a:p>
        </p:txBody>
      </p:sp>
    </p:spTree>
    <p:extLst>
      <p:ext uri="{BB962C8B-B14F-4D97-AF65-F5344CB8AC3E}">
        <p14:creationId xmlns:p14="http://schemas.microsoft.com/office/powerpoint/2010/main" val="964251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21A5D4-0FF8-4296-9FF5-8BEEAFF6C1FF}" type="slidenum">
              <a:rPr kumimoji="0" lang="fr-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305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8A15F-6B56-749C-5A73-8B538E954B2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F3275A-31EF-6F4E-B5C1-16278B5DB24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7024765-1CF0-DB50-1726-BB9E0DBFAE2B}"/>
              </a:ext>
            </a:extLst>
          </p:cNvPr>
          <p:cNvSpPr>
            <a:spLocks noGrp="1"/>
          </p:cNvSpPr>
          <p:nvPr>
            <p:ph type="body" idx="1"/>
          </p:nvPr>
        </p:nvSpPr>
        <p:spPr/>
        <p:txBody>
          <a:bodyPr/>
          <a:lstStyle/>
          <a:p>
            <a:endParaRPr lang="fr-CH" dirty="0"/>
          </a:p>
        </p:txBody>
      </p:sp>
      <p:sp>
        <p:nvSpPr>
          <p:cNvPr id="4" name="Espace réservé du numéro de diapositive 3">
            <a:extLst>
              <a:ext uri="{FF2B5EF4-FFF2-40B4-BE49-F238E27FC236}">
                <a16:creationId xmlns:a16="http://schemas.microsoft.com/office/drawing/2014/main" id="{A9BA7333-744E-2DD9-B535-72E47893B3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A14F21-B882-914F-8706-8AF86C134BFD}"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8914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H"/>
          </a:p>
        </p:txBody>
      </p:sp>
      <p:sp>
        <p:nvSpPr>
          <p:cNvPr id="4" name="Espace réservé de la date 3"/>
          <p:cNvSpPr>
            <a:spLocks noGrp="1"/>
          </p:cNvSpPr>
          <p:nvPr>
            <p:ph type="dt" sz="half" idx="10"/>
          </p:nvPr>
        </p:nvSpPr>
        <p:spPr/>
        <p:txBody>
          <a:bodyPr/>
          <a:lstStyle/>
          <a:p>
            <a:fld id="{4FB8E020-B436-4A8D-9039-95652336E1D5}" type="datetimeFigureOut">
              <a:rPr lang="fr-CH" smtClean="0"/>
              <a:t>16.09.2025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8CCFB451-22F7-4F21-A9C6-2284550CB555}" type="slidenum">
              <a:rPr lang="fr-CH" smtClean="0"/>
              <a:t>‹Nr.›</a:t>
            </a:fld>
            <a:endParaRPr lang="fr-CH"/>
          </a:p>
        </p:txBody>
      </p:sp>
    </p:spTree>
    <p:extLst>
      <p:ext uri="{BB962C8B-B14F-4D97-AF65-F5344CB8AC3E}">
        <p14:creationId xmlns:p14="http://schemas.microsoft.com/office/powerpoint/2010/main" val="35402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4FB8E020-B436-4A8D-9039-95652336E1D5}" type="datetimeFigureOut">
              <a:rPr lang="fr-CH" smtClean="0"/>
              <a:t>16.09.2025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8CCFB451-22F7-4F21-A9C6-2284550CB555}" type="slidenum">
              <a:rPr lang="fr-CH" smtClean="0"/>
              <a:t>‹Nr.›</a:t>
            </a:fld>
            <a:endParaRPr lang="fr-CH"/>
          </a:p>
        </p:txBody>
      </p:sp>
    </p:spTree>
    <p:extLst>
      <p:ext uri="{BB962C8B-B14F-4D97-AF65-F5344CB8AC3E}">
        <p14:creationId xmlns:p14="http://schemas.microsoft.com/office/powerpoint/2010/main" val="272391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4FB8E020-B436-4A8D-9039-95652336E1D5}" type="datetimeFigureOut">
              <a:rPr lang="fr-CH" smtClean="0"/>
              <a:t>16.09.2025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8CCFB451-22F7-4F21-A9C6-2284550CB555}" type="slidenum">
              <a:rPr lang="fr-CH" smtClean="0"/>
              <a:t>‹Nr.›</a:t>
            </a:fld>
            <a:endParaRPr lang="fr-CH"/>
          </a:p>
        </p:txBody>
      </p:sp>
    </p:spTree>
    <p:extLst>
      <p:ext uri="{BB962C8B-B14F-4D97-AF65-F5344CB8AC3E}">
        <p14:creationId xmlns:p14="http://schemas.microsoft.com/office/powerpoint/2010/main" val="2207930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37" descr="Logo_CMYK_pos"/>
          <p:cNvPicPr>
            <a:picLocks noChangeAspect="1" noChangeArrowheads="1"/>
          </p:cNvPicPr>
          <p:nvPr/>
        </p:nvPicPr>
        <p:blipFill>
          <a:blip r:embed="rId2" cstate="print"/>
          <a:srcRect/>
          <a:stretch>
            <a:fillRect/>
          </a:stretch>
        </p:blipFill>
        <p:spPr bwMode="auto">
          <a:xfrm>
            <a:off x="1236134" y="387350"/>
            <a:ext cx="2662767" cy="508000"/>
          </a:xfrm>
          <a:prstGeom prst="rect">
            <a:avLst/>
          </a:prstGeom>
          <a:noFill/>
          <a:ln w="9525">
            <a:noFill/>
            <a:miter lim="800000"/>
            <a:headEnd/>
            <a:tailEnd/>
          </a:ln>
        </p:spPr>
      </p:pic>
      <p:sp>
        <p:nvSpPr>
          <p:cNvPr id="5" name="Text Box 38"/>
          <p:cNvSpPr txBox="1">
            <a:spLocks noChangeArrowheads="1"/>
          </p:cNvSpPr>
          <p:nvPr/>
        </p:nvSpPr>
        <p:spPr bwMode="auto">
          <a:xfrm>
            <a:off x="6096000" y="381000"/>
            <a:ext cx="5486400" cy="457200"/>
          </a:xfrm>
          <a:prstGeom prst="rect">
            <a:avLst/>
          </a:prstGeom>
          <a:noFill/>
          <a:ln w="9525">
            <a:noFill/>
            <a:miter lim="800000"/>
            <a:headEnd/>
            <a:tailEnd/>
          </a:ln>
          <a:effectLst/>
        </p:spPr>
        <p:txBody>
          <a:bodyPr>
            <a:spAutoFit/>
          </a:bodyPr>
          <a:lstStyle/>
          <a:p>
            <a:pPr>
              <a:defRPr/>
            </a:pPr>
            <a:r>
              <a:rPr lang="en-GB" sz="800">
                <a:latin typeface="Arial" charset="0"/>
              </a:rPr>
              <a:t> </a:t>
            </a:r>
          </a:p>
          <a:p>
            <a:pPr>
              <a:defRPr/>
            </a:pPr>
            <a:r>
              <a:rPr lang="en-GB" sz="800" b="1">
                <a:latin typeface="Arial" charset="0"/>
              </a:rPr>
              <a:t> </a:t>
            </a:r>
          </a:p>
          <a:p>
            <a:pPr>
              <a:defRPr/>
            </a:pPr>
            <a:endParaRPr lang="en-GB" sz="800" b="1">
              <a:latin typeface="Arial" charset="0"/>
            </a:endParaRPr>
          </a:p>
        </p:txBody>
      </p:sp>
      <p:sp>
        <p:nvSpPr>
          <p:cNvPr id="23554" name="Rectangle 2"/>
          <p:cNvSpPr>
            <a:spLocks noGrp="1" noChangeArrowheads="1"/>
          </p:cNvSpPr>
          <p:nvPr>
            <p:ph type="ctrTitle"/>
          </p:nvPr>
        </p:nvSpPr>
        <p:spPr>
          <a:xfrm>
            <a:off x="1729317" y="2320925"/>
            <a:ext cx="9906000" cy="2773363"/>
          </a:xfrm>
        </p:spPr>
        <p:txBody>
          <a:bodyPr/>
          <a:lstStyle>
            <a:lvl1pPr>
              <a:defRPr sz="5200"/>
            </a:lvl1pPr>
          </a:lstStyle>
          <a:p>
            <a:r>
              <a:rPr lang="de-DE"/>
              <a:t>Titelmasterformat durch Klicken bearbeiten</a:t>
            </a:r>
            <a:endParaRPr lang="en-GB"/>
          </a:p>
        </p:txBody>
      </p:sp>
      <p:sp>
        <p:nvSpPr>
          <p:cNvPr id="23555" name="Rectangle 3"/>
          <p:cNvSpPr>
            <a:spLocks noGrp="1" noChangeArrowheads="1"/>
          </p:cNvSpPr>
          <p:nvPr>
            <p:ph type="subTitle" idx="1"/>
          </p:nvPr>
        </p:nvSpPr>
        <p:spPr>
          <a:xfrm>
            <a:off x="1714500" y="5299075"/>
            <a:ext cx="9906000" cy="1055688"/>
          </a:xfrm>
        </p:spPr>
        <p:txBody>
          <a:bodyPr/>
          <a:lstStyle>
            <a:lvl1pPr marL="0" indent="0">
              <a:buFontTx/>
              <a:buNone/>
              <a:defRPr sz="3200"/>
            </a:lvl1pPr>
          </a:lstStyle>
          <a:p>
            <a:r>
              <a:rPr lang="de-DE"/>
              <a:t>Formatvorlage des Untertitelmasters durch Klicken bearbeiten</a:t>
            </a:r>
            <a:endParaRPr lang="en-GB"/>
          </a:p>
        </p:txBody>
      </p:sp>
      <p:sp>
        <p:nvSpPr>
          <p:cNvPr id="6" name="Rechteck 5"/>
          <p:cNvSpPr/>
          <p:nvPr userDrawn="1"/>
        </p:nvSpPr>
        <p:spPr>
          <a:xfrm>
            <a:off x="4389965" y="382541"/>
            <a:ext cx="7341592" cy="55399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Eidgenössische Kommission für Fragen zu Sucht und Prävention nichtübertragbarer Krankheiten</a:t>
            </a:r>
            <a:br>
              <a:rPr kumimoji="0" lang="de-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fr-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Commission fédérale pour les questions liées aux addictions et à la prévention des maladies non transmissibles</a:t>
            </a:r>
            <a:br>
              <a:rPr kumimoji="0" lang="de-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Commissione federale per le questioni relative alle dipendenze e alla prevenzione delle malattie non trasmissibili</a:t>
            </a:r>
            <a:br>
              <a:rPr kumimoji="0" lang="de-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Cumissiun</a:t>
            </a: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federala per </a:t>
            </a: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dumondas</a:t>
            </a: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davart</a:t>
            </a: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dependenza</a:t>
            </a: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a:t>
            </a: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davart</a:t>
            </a: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prevenziun</a:t>
            </a: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 </a:t>
            </a: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malsognas</a:t>
            </a: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betg</a:t>
            </a: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transmissiblas</a:t>
            </a:r>
            <a:endParaRPr kumimoji="0" lang="de-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94796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009678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Formatvorlagen des Textmasters bearbeiten</a:t>
            </a:r>
          </a:p>
        </p:txBody>
      </p:sp>
    </p:spTree>
    <p:extLst>
      <p:ext uri="{BB962C8B-B14F-4D97-AF65-F5344CB8AC3E}">
        <p14:creationId xmlns:p14="http://schemas.microsoft.com/office/powerpoint/2010/main" val="1661907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1727200" y="2438401"/>
            <a:ext cx="4878917"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809318" y="2438401"/>
            <a:ext cx="4881033"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484065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717886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3539363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888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Tree>
    <p:extLst>
      <p:ext uri="{BB962C8B-B14F-4D97-AF65-F5344CB8AC3E}">
        <p14:creationId xmlns:p14="http://schemas.microsoft.com/office/powerpoint/2010/main" val="45469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4FB8E020-B436-4A8D-9039-95652336E1D5}" type="datetimeFigureOut">
              <a:rPr lang="fr-CH" smtClean="0"/>
              <a:t>16.09.2025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8CCFB451-22F7-4F21-A9C6-2284550CB555}" type="slidenum">
              <a:rPr lang="fr-CH" smtClean="0"/>
              <a:t>‹Nr.›</a:t>
            </a:fld>
            <a:endParaRPr lang="fr-CH"/>
          </a:p>
        </p:txBody>
      </p:sp>
    </p:spTree>
    <p:extLst>
      <p:ext uri="{BB962C8B-B14F-4D97-AF65-F5344CB8AC3E}">
        <p14:creationId xmlns:p14="http://schemas.microsoft.com/office/powerpoint/2010/main" val="3908050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CH"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Tree>
    <p:extLst>
      <p:ext uri="{BB962C8B-B14F-4D97-AF65-F5344CB8AC3E}">
        <p14:creationId xmlns:p14="http://schemas.microsoft.com/office/powerpoint/2010/main" val="2365951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268577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201151" y="1412875"/>
            <a:ext cx="2489200" cy="452755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1727201" y="1412875"/>
            <a:ext cx="7270751" cy="452755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304117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Sous-titre 2"/>
          <p:cNvSpPr>
            <a:spLocks noGrp="1"/>
          </p:cNvSpPr>
          <p:nvPr userDrawn="1">
            <p:ph type="subTitle" idx="1"/>
          </p:nvPr>
        </p:nvSpPr>
        <p:spPr>
          <a:xfrm>
            <a:off x="1332000" y="3160800"/>
            <a:ext cx="9936000" cy="2448000"/>
          </a:xfrm>
        </p:spPr>
        <p:txBody>
          <a:bodyPr>
            <a:noAutofit/>
          </a:bodyPr>
          <a:lstStyle>
            <a:lvl1pPr>
              <a:lnSpc>
                <a:spcPts val="3800"/>
              </a:lnSpc>
              <a:buFontTx/>
              <a:buNone/>
              <a:defRPr sz="2800" b="1" i="0" baseline="0">
                <a:solidFill>
                  <a:srgbClr val="B4D200"/>
                </a:solidFill>
                <a:latin typeface="Arial" pitchFamily="34" charset="0"/>
                <a:cs typeface="Arial" pitchFamily="34" charset="0"/>
              </a:defRPr>
            </a:lvl1pPr>
          </a:lstStyle>
          <a:p>
            <a:r>
              <a:rPr lang="fr-FR"/>
              <a:t>Modifiez le style des sous-titres du masque</a:t>
            </a:r>
            <a:endParaRPr lang="fr-CH" dirty="0"/>
          </a:p>
        </p:txBody>
      </p:sp>
      <p:sp>
        <p:nvSpPr>
          <p:cNvPr id="2" name="Titre 1"/>
          <p:cNvSpPr>
            <a:spLocks noGrp="1"/>
          </p:cNvSpPr>
          <p:nvPr>
            <p:ph type="ctrTitle"/>
          </p:nvPr>
        </p:nvSpPr>
        <p:spPr>
          <a:xfrm>
            <a:off x="1332000" y="1830535"/>
            <a:ext cx="9936000" cy="1080000"/>
          </a:xfrm>
        </p:spPr>
        <p:txBody>
          <a:bodyPr anchor="t" anchorCtr="0">
            <a:noAutofit/>
          </a:bodyPr>
          <a:lstStyle>
            <a:lvl1pPr algn="l">
              <a:lnSpc>
                <a:spcPts val="3800"/>
              </a:lnSpc>
              <a:defRPr sz="3200" b="1" kern="1200" baseline="0">
                <a:latin typeface="Arial" pitchFamily="34" charset="0"/>
                <a:cs typeface="Arial" pitchFamily="34" charset="0"/>
              </a:defRPr>
            </a:lvl1pPr>
          </a:lstStyle>
          <a:p>
            <a:r>
              <a:rPr lang="fr-FR"/>
              <a:t>Modifiez le style du titre</a:t>
            </a:r>
            <a:endParaRPr lang="fr-CH" dirty="0"/>
          </a:p>
        </p:txBody>
      </p:sp>
      <p:sp>
        <p:nvSpPr>
          <p:cNvPr id="4" name="Espace réservé de la date 3"/>
          <p:cNvSpPr>
            <a:spLocks noGrp="1"/>
          </p:cNvSpPr>
          <p:nvPr>
            <p:ph type="dt" sz="half" idx="10"/>
          </p:nvPr>
        </p:nvSpPr>
        <p:spPr>
          <a:xfrm>
            <a:off x="576000" y="6356351"/>
            <a:ext cx="2844800" cy="365125"/>
          </a:xfrm>
        </p:spPr>
        <p:txBody>
          <a:bodyPr lIns="0" rIns="0"/>
          <a:lstStyle/>
          <a:p>
            <a:fld id="{3394A363-57CA-411B-A5CC-1B94C67DDCC3}" type="datetimeFigureOut">
              <a:rPr lang="fr-CH" smtClean="0"/>
              <a:pPr/>
              <a:t>16.09.2025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A521488-6FF8-4B1D-9AD1-1C52FF44D65E}" type="slidenum">
              <a:rPr lang="fr-CH" smtClean="0"/>
              <a:pPr/>
              <a:t>‹Nr.›</a:t>
            </a:fld>
            <a:endParaRPr lang="fr-CH"/>
          </a:p>
        </p:txBody>
      </p:sp>
      <p:pic>
        <p:nvPicPr>
          <p:cNvPr id="1026" name="Picture 2" descr="I:\Commun\Logo Addiction Suisse 2012\sucht_schweiz_logos_baselines_2012\4_rgb\ms_office_150dpi\powerpoint\titelseite\logo\sucht_schweiz_logo_powerpoint_titel_fr.png"/>
          <p:cNvPicPr>
            <a:picLocks noChangeAspect="1" noChangeArrowheads="1"/>
          </p:cNvPicPr>
          <p:nvPr userDrawn="1"/>
        </p:nvPicPr>
        <p:blipFill>
          <a:blip r:embed="rId2" cstate="print"/>
          <a:stretch>
            <a:fillRect/>
          </a:stretch>
        </p:blipFill>
        <p:spPr bwMode="auto">
          <a:xfrm>
            <a:off x="576000" y="540000"/>
            <a:ext cx="2956316" cy="700982"/>
          </a:xfrm>
          <a:prstGeom prst="rect">
            <a:avLst/>
          </a:prstGeom>
          <a:noFill/>
        </p:spPr>
      </p:pic>
      <p:pic>
        <p:nvPicPr>
          <p:cNvPr id="1027" name="Picture 3" descr="I:\Commun\Logo Addiction Suisse 2012\sucht_schweiz_logos_baselines_2012\4_rgb\ms_office_150dpi\powerpoint\titelseite\baseline\sucht_schweiz_baseline_powerpoint_titel_fr.png"/>
          <p:cNvPicPr>
            <a:picLocks noChangeAspect="1" noChangeArrowheads="1"/>
          </p:cNvPicPr>
          <p:nvPr userDrawn="1"/>
        </p:nvPicPr>
        <p:blipFill>
          <a:blip r:embed="rId3" cstate="print"/>
          <a:stretch>
            <a:fillRect/>
          </a:stretch>
        </p:blipFill>
        <p:spPr bwMode="auto">
          <a:xfrm>
            <a:off x="1440000" y="5940000"/>
            <a:ext cx="2633254" cy="182865"/>
          </a:xfrm>
          <a:prstGeom prst="rect">
            <a:avLst/>
          </a:prstGeom>
          <a:noFill/>
        </p:spPr>
      </p:pic>
    </p:spTree>
    <p:extLst>
      <p:ext uri="{BB962C8B-B14F-4D97-AF65-F5344CB8AC3E}">
        <p14:creationId xmlns:p14="http://schemas.microsoft.com/office/powerpoint/2010/main" val="384972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57712" y="399506"/>
            <a:ext cx="11083200" cy="1143000"/>
          </a:xfrm>
        </p:spPr>
        <p:txBody>
          <a:bodyPr anchor="t" anchorCtr="0">
            <a:noAutofit/>
          </a:bodyPr>
          <a:lstStyle>
            <a:lvl1pPr algn="l">
              <a:lnSpc>
                <a:spcPts val="3800"/>
              </a:lnSpc>
              <a:defRPr sz="3200" baseline="0">
                <a:latin typeface="Arial" pitchFamily="34" charset="0"/>
                <a:cs typeface="Arial" pitchFamily="34" charset="0"/>
              </a:defRPr>
            </a:lvl1pPr>
          </a:lstStyle>
          <a:p>
            <a:r>
              <a:rPr lang="fr-FR"/>
              <a:t>Modifiez le style du titre</a:t>
            </a:r>
            <a:endParaRPr lang="fr-CH" dirty="0"/>
          </a:p>
        </p:txBody>
      </p:sp>
      <p:sp>
        <p:nvSpPr>
          <p:cNvPr id="3" name="Espace réservé du contenu 2"/>
          <p:cNvSpPr>
            <a:spLocks noGrp="1"/>
          </p:cNvSpPr>
          <p:nvPr>
            <p:ph idx="1" hasCustomPrompt="1"/>
          </p:nvPr>
        </p:nvSpPr>
        <p:spPr>
          <a:xfrm>
            <a:off x="586131" y="1600200"/>
            <a:ext cx="11040000" cy="4006800"/>
          </a:xfrm>
        </p:spPr>
        <p:txBody>
          <a:bodyPr>
            <a:noAutofit/>
          </a:bodyPr>
          <a:lstStyle>
            <a:lvl1pPr marL="342900" indent="-342900">
              <a:lnSpc>
                <a:spcPts val="2800"/>
              </a:lnSpc>
              <a:buClr>
                <a:srgbClr val="B4D200"/>
              </a:buClr>
              <a:buFont typeface="Arial" pitchFamily="34" charset="0"/>
              <a:buChar char="•"/>
              <a:defRPr sz="2400" baseline="0">
                <a:latin typeface="Arial" pitchFamily="34" charset="0"/>
                <a:cs typeface="Arial" pitchFamily="34" charset="0"/>
              </a:defRPr>
            </a:lvl1pPr>
            <a:lvl2pPr marL="742950" marR="0" indent="-285750" algn="l" defTabSz="914400" rtl="0" eaLnBrk="1" fontAlgn="auto" latinLnBrk="0" hangingPunct="1">
              <a:lnSpc>
                <a:spcPts val="2800"/>
              </a:lnSpc>
              <a:spcBef>
                <a:spcPct val="20000"/>
              </a:spcBef>
              <a:spcAft>
                <a:spcPts val="0"/>
              </a:spcAft>
              <a:buClr>
                <a:srgbClr val="B4D200"/>
              </a:buClr>
              <a:buSzTx/>
              <a:buFont typeface="Calibri" pitchFamily="34" charset="0"/>
              <a:buChar char="–"/>
              <a:tabLst/>
              <a:defRPr sz="2400">
                <a:latin typeface="Arial" pitchFamily="34" charset="0"/>
                <a:cs typeface="Arial" pitchFamily="34" charset="0"/>
              </a:defRPr>
            </a:lvl2pPr>
            <a:lvl3pPr>
              <a:lnSpc>
                <a:spcPts val="2800"/>
              </a:lnSpc>
              <a:buClr>
                <a:srgbClr val="B4D200"/>
              </a:buClr>
              <a:buSzPct val="50000"/>
              <a:buFont typeface="Wingdings" pitchFamily="2" charset="2"/>
              <a:buChar char="q"/>
              <a:defRPr sz="2400">
                <a:latin typeface="Arial" pitchFamily="34" charset="0"/>
                <a:cs typeface="Arial" pitchFamily="34" charset="0"/>
              </a:defRPr>
            </a:lvl3pPr>
            <a:lvl4pPr>
              <a:lnSpc>
                <a:spcPts val="2800"/>
              </a:lnSpc>
              <a:buClr>
                <a:srgbClr val="B4D200"/>
              </a:buClr>
              <a:buSzPct val="80000"/>
              <a:buFont typeface="Wingdings" pitchFamily="2" charset="2"/>
              <a:buChar char="Ø"/>
              <a:defRPr sz="2400">
                <a:latin typeface="Arial" pitchFamily="34" charset="0"/>
                <a:cs typeface="Arial" pitchFamily="34" charset="0"/>
              </a:defRPr>
            </a:lvl4pPr>
            <a:lvl5pPr>
              <a:lnSpc>
                <a:spcPts val="2800"/>
              </a:lnSpc>
              <a:buClr>
                <a:srgbClr val="B4D200"/>
              </a:buClr>
              <a:buSzPct val="80000"/>
              <a:buFont typeface="Courier New" pitchFamily="49" charset="0"/>
              <a:buChar char="o"/>
              <a:defRPr sz="2400">
                <a:latin typeface="Arial" pitchFamily="34" charset="0"/>
                <a:cs typeface="Arial" pitchFamily="34" charset="0"/>
              </a:defRPr>
            </a:lvl5pPr>
          </a:lstStyle>
          <a:p>
            <a:pPr lvl="0"/>
            <a:r>
              <a:rPr lang="fr-FR" dirty="0"/>
              <a:t>Cliquez pour modifier les styles du masque</a:t>
            </a:r>
          </a:p>
          <a:p>
            <a:pPr marL="742950" marR="0" lvl="1" indent="-285750" algn="l" defTabSz="914400" rtl="0" eaLnBrk="1" fontAlgn="auto" latinLnBrk="0" hangingPunct="1">
              <a:lnSpc>
                <a:spcPts val="2800"/>
              </a:lnSpc>
              <a:spcBef>
                <a:spcPct val="20000"/>
              </a:spcBef>
              <a:spcAft>
                <a:spcPts val="0"/>
              </a:spcAft>
              <a:buClr>
                <a:srgbClr val="B4D200"/>
              </a:buClr>
              <a:buSzTx/>
              <a:buFont typeface="Calibri" pitchFamily="34" charset="0"/>
              <a:buChar char="–"/>
              <a:tabLst/>
              <a:defRPr/>
            </a:pPr>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4" name="Espace réservé de la date 3"/>
          <p:cNvSpPr>
            <a:spLocks noGrp="1"/>
          </p:cNvSpPr>
          <p:nvPr>
            <p:ph type="dt" sz="half" idx="10"/>
          </p:nvPr>
        </p:nvSpPr>
        <p:spPr>
          <a:xfrm>
            <a:off x="684000" y="6356351"/>
            <a:ext cx="2844800" cy="365125"/>
          </a:xfrm>
        </p:spPr>
        <p:txBody>
          <a:bodyPr lIns="0" rIns="0"/>
          <a:lstStyle/>
          <a:p>
            <a:fld id="{3394A363-57CA-411B-A5CC-1B94C67DDCC3}" type="datetimeFigureOut">
              <a:rPr lang="fr-CH" smtClean="0"/>
              <a:pPr/>
              <a:t>16.09.2025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A521488-6FF8-4B1D-9AD1-1C52FF44D65E}" type="slidenum">
              <a:rPr lang="fr-CH" smtClean="0"/>
              <a:pPr/>
              <a:t>‹Nr.›</a:t>
            </a:fld>
            <a:endParaRPr lang="fr-CH"/>
          </a:p>
        </p:txBody>
      </p:sp>
      <p:pic>
        <p:nvPicPr>
          <p:cNvPr id="2050" name="Picture 2" descr="I:\Commun\Logo Addiction Suisse 2012\sucht_schweiz_logos_baselines_2012\4_rgb\ms_office_150dpi\powerpoint\innenseiten\logo\sucht_schweiz_logo_powerpoint_innen_fr.png"/>
          <p:cNvPicPr>
            <a:picLocks noChangeAspect="1" noChangeArrowheads="1"/>
          </p:cNvPicPr>
          <p:nvPr userDrawn="1"/>
        </p:nvPicPr>
        <p:blipFill>
          <a:blip r:embed="rId2" cstate="print"/>
          <a:stretch>
            <a:fillRect/>
          </a:stretch>
        </p:blipFill>
        <p:spPr bwMode="auto">
          <a:xfrm>
            <a:off x="648000" y="6084000"/>
            <a:ext cx="1487301" cy="353539"/>
          </a:xfrm>
          <a:prstGeom prst="rect">
            <a:avLst/>
          </a:prstGeom>
          <a:noFill/>
        </p:spPr>
      </p:pic>
    </p:spTree>
    <p:extLst>
      <p:ext uri="{BB962C8B-B14F-4D97-AF65-F5344CB8AC3E}">
        <p14:creationId xmlns:p14="http://schemas.microsoft.com/office/powerpoint/2010/main" val="1043323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endParaRPr lang="fr-CH"/>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394A363-57CA-411B-A5CC-1B94C67DDCC3}" type="datetimeFigureOut">
              <a:rPr lang="fr-CH" smtClean="0"/>
              <a:pPr/>
              <a:t>16.09.2025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A521488-6FF8-4B1D-9AD1-1C52FF44D65E}" type="slidenum">
              <a:rPr lang="fr-CH" smtClean="0"/>
              <a:pPr/>
              <a:t>‹Nr.›</a:t>
            </a:fld>
            <a:endParaRPr lang="fr-CH"/>
          </a:p>
        </p:txBody>
      </p:sp>
    </p:spTree>
    <p:extLst>
      <p:ext uri="{BB962C8B-B14F-4D97-AF65-F5344CB8AC3E}">
        <p14:creationId xmlns:p14="http://schemas.microsoft.com/office/powerpoint/2010/main" val="1320187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dirty="0"/>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5" name="Espace réservé de la date 4"/>
          <p:cNvSpPr>
            <a:spLocks noGrp="1"/>
          </p:cNvSpPr>
          <p:nvPr>
            <p:ph type="dt" sz="half" idx="10"/>
          </p:nvPr>
        </p:nvSpPr>
        <p:spPr/>
        <p:txBody>
          <a:bodyPr/>
          <a:lstStyle/>
          <a:p>
            <a:fld id="{3394A363-57CA-411B-A5CC-1B94C67DDCC3}" type="datetimeFigureOut">
              <a:rPr lang="fr-CH" smtClean="0"/>
              <a:pPr/>
              <a:t>16.09.2025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A521488-6FF8-4B1D-9AD1-1C52FF44D65E}" type="slidenum">
              <a:rPr lang="fr-CH" smtClean="0"/>
              <a:pPr/>
              <a:t>‹Nr.›</a:t>
            </a:fld>
            <a:endParaRPr lang="fr-CH"/>
          </a:p>
        </p:txBody>
      </p:sp>
    </p:spTree>
    <p:extLst>
      <p:ext uri="{BB962C8B-B14F-4D97-AF65-F5344CB8AC3E}">
        <p14:creationId xmlns:p14="http://schemas.microsoft.com/office/powerpoint/2010/main" val="1468073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H" dirty="0"/>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3394A363-57CA-411B-A5CC-1B94C67DDCC3}" type="datetimeFigureOut">
              <a:rPr lang="fr-CH" smtClean="0"/>
              <a:pPr/>
              <a:t>16.09.2025</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CA521488-6FF8-4B1D-9AD1-1C52FF44D65E}" type="slidenum">
              <a:rPr lang="fr-CH" smtClean="0"/>
              <a:pPr/>
              <a:t>‹Nr.›</a:t>
            </a:fld>
            <a:endParaRPr lang="fr-CH"/>
          </a:p>
        </p:txBody>
      </p:sp>
    </p:spTree>
    <p:extLst>
      <p:ext uri="{BB962C8B-B14F-4D97-AF65-F5344CB8AC3E}">
        <p14:creationId xmlns:p14="http://schemas.microsoft.com/office/powerpoint/2010/main" val="2925973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H" dirty="0"/>
          </a:p>
        </p:txBody>
      </p:sp>
      <p:sp>
        <p:nvSpPr>
          <p:cNvPr id="3" name="Espace réservé de la date 2"/>
          <p:cNvSpPr>
            <a:spLocks noGrp="1"/>
          </p:cNvSpPr>
          <p:nvPr>
            <p:ph type="dt" sz="half" idx="10"/>
          </p:nvPr>
        </p:nvSpPr>
        <p:spPr/>
        <p:txBody>
          <a:bodyPr/>
          <a:lstStyle/>
          <a:p>
            <a:fld id="{3394A363-57CA-411B-A5CC-1B94C67DDCC3}" type="datetimeFigureOut">
              <a:rPr lang="fr-CH" smtClean="0"/>
              <a:pPr/>
              <a:t>16.09.2025</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CA521488-6FF8-4B1D-9AD1-1C52FF44D65E}" type="slidenum">
              <a:rPr lang="fr-CH" smtClean="0"/>
              <a:pPr/>
              <a:t>‹Nr.›</a:t>
            </a:fld>
            <a:endParaRPr lang="fr-CH"/>
          </a:p>
        </p:txBody>
      </p:sp>
    </p:spTree>
    <p:extLst>
      <p:ext uri="{BB962C8B-B14F-4D97-AF65-F5344CB8AC3E}">
        <p14:creationId xmlns:p14="http://schemas.microsoft.com/office/powerpoint/2010/main" val="1868415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94A363-57CA-411B-A5CC-1B94C67DDCC3}" type="datetimeFigureOut">
              <a:rPr lang="fr-CH" smtClean="0"/>
              <a:pPr/>
              <a:t>16.09.2025</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‹Nr.›</a:t>
            </a:fld>
            <a:endParaRPr lang="fr-CH"/>
          </a:p>
        </p:txBody>
      </p:sp>
    </p:spTree>
    <p:extLst>
      <p:ext uri="{BB962C8B-B14F-4D97-AF65-F5344CB8AC3E}">
        <p14:creationId xmlns:p14="http://schemas.microsoft.com/office/powerpoint/2010/main" val="369298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FB8E020-B436-4A8D-9039-95652336E1D5}" type="datetimeFigureOut">
              <a:rPr lang="fr-CH" smtClean="0"/>
              <a:t>16.09.2025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8CCFB451-22F7-4F21-A9C6-2284550CB555}" type="slidenum">
              <a:rPr lang="fr-CH" smtClean="0"/>
              <a:t>‹Nr.›</a:t>
            </a:fld>
            <a:endParaRPr lang="fr-CH"/>
          </a:p>
        </p:txBody>
      </p:sp>
    </p:spTree>
    <p:extLst>
      <p:ext uri="{BB962C8B-B14F-4D97-AF65-F5344CB8AC3E}">
        <p14:creationId xmlns:p14="http://schemas.microsoft.com/office/powerpoint/2010/main" val="2606675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endParaRPr lang="fr-CH" dirty="0"/>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394A363-57CA-411B-A5CC-1B94C67DDCC3}" type="datetimeFigureOut">
              <a:rPr lang="fr-CH" smtClean="0"/>
              <a:pPr/>
              <a:t>16.09.2025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A521488-6FF8-4B1D-9AD1-1C52FF44D65E}" type="slidenum">
              <a:rPr lang="fr-CH" smtClean="0"/>
              <a:pPr/>
              <a:t>‹Nr.›</a:t>
            </a:fld>
            <a:endParaRPr lang="fr-CH"/>
          </a:p>
        </p:txBody>
      </p:sp>
    </p:spTree>
    <p:extLst>
      <p:ext uri="{BB962C8B-B14F-4D97-AF65-F5344CB8AC3E}">
        <p14:creationId xmlns:p14="http://schemas.microsoft.com/office/powerpoint/2010/main" val="3189822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endParaRPr lang="fr-CH"/>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H"/>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394A363-57CA-411B-A5CC-1B94C67DDCC3}" type="datetimeFigureOut">
              <a:rPr lang="fr-CH" smtClean="0"/>
              <a:pPr/>
              <a:t>16.09.2025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A521488-6FF8-4B1D-9AD1-1C52FF44D65E}" type="slidenum">
              <a:rPr lang="fr-CH" smtClean="0"/>
              <a:pPr/>
              <a:t>‹Nr.›</a:t>
            </a:fld>
            <a:endParaRPr lang="fr-CH"/>
          </a:p>
        </p:txBody>
      </p:sp>
    </p:spTree>
    <p:extLst>
      <p:ext uri="{BB962C8B-B14F-4D97-AF65-F5344CB8AC3E}">
        <p14:creationId xmlns:p14="http://schemas.microsoft.com/office/powerpoint/2010/main" val="2114534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dirty="0"/>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 name="Espace réservé de la date 3"/>
          <p:cNvSpPr>
            <a:spLocks noGrp="1"/>
          </p:cNvSpPr>
          <p:nvPr>
            <p:ph type="dt" sz="half" idx="10"/>
          </p:nvPr>
        </p:nvSpPr>
        <p:spPr/>
        <p:txBody>
          <a:bodyPr/>
          <a:lstStyle/>
          <a:p>
            <a:fld id="{3394A363-57CA-411B-A5CC-1B94C67DDCC3}" type="datetimeFigureOut">
              <a:rPr lang="fr-CH" smtClean="0"/>
              <a:pPr/>
              <a:t>16.09.2025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A521488-6FF8-4B1D-9AD1-1C52FF44D65E}" type="slidenum">
              <a:rPr lang="fr-CH" smtClean="0"/>
              <a:pPr/>
              <a:t>‹Nr.›</a:t>
            </a:fld>
            <a:endParaRPr lang="fr-CH"/>
          </a:p>
        </p:txBody>
      </p:sp>
    </p:spTree>
    <p:extLst>
      <p:ext uri="{BB962C8B-B14F-4D97-AF65-F5344CB8AC3E}">
        <p14:creationId xmlns:p14="http://schemas.microsoft.com/office/powerpoint/2010/main" val="3678680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3394A363-57CA-411B-A5CC-1B94C67DDCC3}" type="datetimeFigureOut">
              <a:rPr lang="fr-CH" smtClean="0"/>
              <a:pPr/>
              <a:t>16.09.2025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A521488-6FF8-4B1D-9AD1-1C52FF44D65E}" type="slidenum">
              <a:rPr lang="fr-CH" smtClean="0"/>
              <a:pPr/>
              <a:t>‹Nr.›</a:t>
            </a:fld>
            <a:endParaRPr lang="fr-CH"/>
          </a:p>
        </p:txBody>
      </p:sp>
    </p:spTree>
    <p:extLst>
      <p:ext uri="{BB962C8B-B14F-4D97-AF65-F5344CB8AC3E}">
        <p14:creationId xmlns:p14="http://schemas.microsoft.com/office/powerpoint/2010/main" val="2621788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age de Couverture avec Partenaire">
    <p:spTree>
      <p:nvGrpSpPr>
        <p:cNvPr id="1" name=""/>
        <p:cNvGrpSpPr/>
        <p:nvPr/>
      </p:nvGrpSpPr>
      <p:grpSpPr>
        <a:xfrm>
          <a:off x="0" y="0"/>
          <a:ext cx="0" cy="0"/>
          <a:chOff x="0" y="0"/>
          <a:chExt cx="0" cy="0"/>
        </a:xfrm>
      </p:grpSpPr>
      <p:sp>
        <p:nvSpPr>
          <p:cNvPr id="16" name="Espace réservé pour une image  4">
            <a:extLst>
              <a:ext uri="{FF2B5EF4-FFF2-40B4-BE49-F238E27FC236}">
                <a16:creationId xmlns:a16="http://schemas.microsoft.com/office/drawing/2014/main" id="{DAA7467E-75B2-4A23-AAEB-0D9F8DED0B08}"/>
              </a:ext>
            </a:extLst>
          </p:cNvPr>
          <p:cNvSpPr>
            <a:spLocks noGrp="1"/>
          </p:cNvSpPr>
          <p:nvPr>
            <p:ph type="pic" sz="quarter" idx="13"/>
          </p:nvPr>
        </p:nvSpPr>
        <p:spPr>
          <a:xfrm>
            <a:off x="0" y="1808181"/>
            <a:ext cx="12192000" cy="2732483"/>
          </a:xfrm>
          <a:prstGeom prst="rect">
            <a:avLst/>
          </a:prstGeom>
        </p:spPr>
        <p:txBody>
          <a:bodyPr/>
          <a:lstStyle>
            <a:lvl1pPr marL="0" indent="0">
              <a:buNone/>
              <a:defRPr>
                <a:latin typeface="Arial" panose="020B0604020202020204" pitchFamily="34" charset="0"/>
              </a:defRPr>
            </a:lvl1pPr>
          </a:lstStyle>
          <a:p>
            <a:endParaRPr lang="fr-FR" dirty="0"/>
          </a:p>
        </p:txBody>
      </p:sp>
      <p:sp>
        <p:nvSpPr>
          <p:cNvPr id="3" name="Rectangle 2">
            <a:extLst>
              <a:ext uri="{FF2B5EF4-FFF2-40B4-BE49-F238E27FC236}">
                <a16:creationId xmlns:a16="http://schemas.microsoft.com/office/drawing/2014/main" id="{F538D63F-96B7-414B-8916-8CA93E1D475F}"/>
              </a:ext>
            </a:extLst>
          </p:cNvPr>
          <p:cNvSpPr/>
          <p:nvPr userDrawn="1"/>
        </p:nvSpPr>
        <p:spPr>
          <a:xfrm>
            <a:off x="0" y="4540664"/>
            <a:ext cx="12192000" cy="2341088"/>
          </a:xfrm>
          <a:prstGeom prst="rect">
            <a:avLst/>
          </a:prstGeom>
          <a:solidFill>
            <a:srgbClr val="AC3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4" name="Title 1">
            <a:extLst>
              <a:ext uri="{FF2B5EF4-FFF2-40B4-BE49-F238E27FC236}">
                <a16:creationId xmlns:a16="http://schemas.microsoft.com/office/drawing/2014/main" id="{B43523D9-2B5A-F14B-8400-09C4CE96A71B}"/>
              </a:ext>
            </a:extLst>
          </p:cNvPr>
          <p:cNvSpPr>
            <a:spLocks noGrp="1"/>
          </p:cNvSpPr>
          <p:nvPr>
            <p:ph type="ctrTitle" hasCustomPrompt="1"/>
          </p:nvPr>
        </p:nvSpPr>
        <p:spPr>
          <a:xfrm>
            <a:off x="1199131" y="4540664"/>
            <a:ext cx="10074175" cy="1020149"/>
          </a:xfrm>
          <a:prstGeom prst="rect">
            <a:avLst/>
          </a:prstGeom>
        </p:spPr>
        <p:txBody>
          <a:bodyPr anchor="b">
            <a:normAutofit/>
          </a:bodyPr>
          <a:lstStyle>
            <a:lvl1pPr algn="l">
              <a:defRPr sz="5333">
                <a:solidFill>
                  <a:schemeClr val="bg1"/>
                </a:solidFill>
                <a:latin typeface="Arial" panose="020B0604020202020204" pitchFamily="34" charset="0"/>
                <a:cs typeface="Arial" panose="020B0604020202020204" pitchFamily="34" charset="0"/>
              </a:defRPr>
            </a:lvl1pPr>
          </a:lstStyle>
          <a:p>
            <a:r>
              <a:rPr lang="fr-FR" dirty="0"/>
              <a:t>Titre</a:t>
            </a:r>
            <a:endParaRPr lang="en-US" dirty="0"/>
          </a:p>
        </p:txBody>
      </p:sp>
      <p:sp>
        <p:nvSpPr>
          <p:cNvPr id="14" name="Espace réservé du texte 4">
            <a:extLst>
              <a:ext uri="{FF2B5EF4-FFF2-40B4-BE49-F238E27FC236}">
                <a16:creationId xmlns:a16="http://schemas.microsoft.com/office/drawing/2014/main" id="{68BA5AD4-5EE2-524C-B443-09169930A3DE}"/>
              </a:ext>
            </a:extLst>
          </p:cNvPr>
          <p:cNvSpPr>
            <a:spLocks noGrp="1"/>
          </p:cNvSpPr>
          <p:nvPr>
            <p:ph type="body" sz="quarter" idx="10" hasCustomPrompt="1"/>
          </p:nvPr>
        </p:nvSpPr>
        <p:spPr>
          <a:xfrm>
            <a:off x="4251617" y="6081264"/>
            <a:ext cx="7021688" cy="328651"/>
          </a:xfrm>
          <a:prstGeom prst="rect">
            <a:avLst/>
          </a:prstGeom>
        </p:spPr>
        <p:txBody>
          <a:bodyPr/>
          <a:lstStyle>
            <a:lvl1pPr marL="0" indent="0" algn="r">
              <a:buNone/>
              <a:defRPr sz="1600">
                <a:solidFill>
                  <a:schemeClr val="bg1"/>
                </a:solidFill>
                <a:latin typeface="Arial" panose="020B0604020202020204" pitchFamily="34" charset="0"/>
              </a:defRPr>
            </a:lvl1pPr>
          </a:lstStyle>
          <a:p>
            <a:r>
              <a:rPr lang="fr-FR" dirty="0"/>
              <a:t>Date</a:t>
            </a:r>
          </a:p>
        </p:txBody>
      </p:sp>
      <p:sp>
        <p:nvSpPr>
          <p:cNvPr id="15" name="Espace réservé du texte 4">
            <a:extLst>
              <a:ext uri="{FF2B5EF4-FFF2-40B4-BE49-F238E27FC236}">
                <a16:creationId xmlns:a16="http://schemas.microsoft.com/office/drawing/2014/main" id="{F20A1489-7C2A-2843-BADB-5256ED52AE91}"/>
              </a:ext>
            </a:extLst>
          </p:cNvPr>
          <p:cNvSpPr>
            <a:spLocks noGrp="1"/>
          </p:cNvSpPr>
          <p:nvPr>
            <p:ph type="body" sz="quarter" idx="11" hasCustomPrompt="1"/>
          </p:nvPr>
        </p:nvSpPr>
        <p:spPr>
          <a:xfrm>
            <a:off x="4251617" y="6413495"/>
            <a:ext cx="7021688" cy="328651"/>
          </a:xfrm>
          <a:prstGeom prst="rect">
            <a:avLst/>
          </a:prstGeom>
        </p:spPr>
        <p:txBody>
          <a:bodyPr/>
          <a:lstStyle>
            <a:lvl1pPr marL="0" indent="0" algn="r">
              <a:buNone/>
              <a:defRPr sz="1600">
                <a:solidFill>
                  <a:schemeClr val="bg1"/>
                </a:solidFill>
                <a:latin typeface="Arial" panose="020B0604020202020204" pitchFamily="34" charset="0"/>
              </a:defRPr>
            </a:lvl1pPr>
          </a:lstStyle>
          <a:p>
            <a:r>
              <a:rPr lang="fr-FR" dirty="0"/>
              <a:t>Prénom Nom</a:t>
            </a:r>
            <a:r>
              <a:rPr lang="fr-FR" sz="1600" dirty="0">
                <a:solidFill>
                  <a:schemeClr val="tx1"/>
                </a:solidFill>
              </a:rPr>
              <a:t> </a:t>
            </a:r>
            <a:r>
              <a:rPr lang="fr-CH" sz="1600" baseline="0" dirty="0">
                <a:solidFill>
                  <a:schemeClr val="tx1"/>
                </a:solidFill>
                <a:latin typeface="Arial" pitchFamily="34" charset="0"/>
                <a:cs typeface="Arial" pitchFamily="34" charset="0"/>
              </a:rPr>
              <a:t>| </a:t>
            </a:r>
            <a:r>
              <a:rPr lang="fr-FR" dirty="0"/>
              <a:t>Fonction</a:t>
            </a:r>
          </a:p>
        </p:txBody>
      </p:sp>
      <p:pic>
        <p:nvPicPr>
          <p:cNvPr id="8" name="Picture 2" descr="I:\Commun\Logo Addiction Suisse 2012\sucht_schweiz_logos_baselines_2012\4_rgb\ms_office_150dpi\powerpoint\titelseite\logo\sucht_schweiz_logo_powerpoint_titel_fr.png"/>
          <p:cNvPicPr>
            <a:picLocks noChangeAspect="1" noChangeArrowheads="1"/>
          </p:cNvPicPr>
          <p:nvPr userDrawn="1"/>
        </p:nvPicPr>
        <p:blipFill>
          <a:blip r:embed="rId2" cstate="print"/>
          <a:srcRect/>
          <a:stretch>
            <a:fillRect/>
          </a:stretch>
        </p:blipFill>
        <p:spPr bwMode="auto">
          <a:xfrm>
            <a:off x="8534400" y="88900"/>
            <a:ext cx="3088739" cy="732381"/>
          </a:xfrm>
          <a:prstGeom prst="rect">
            <a:avLst/>
          </a:prstGeom>
          <a:noFill/>
        </p:spPr>
      </p:pic>
    </p:spTree>
    <p:extLst>
      <p:ext uri="{BB962C8B-B14F-4D97-AF65-F5344CB8AC3E}">
        <p14:creationId xmlns:p14="http://schemas.microsoft.com/office/powerpoint/2010/main" val="2468237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ommaire avec Partenai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CC2B1F-F7CD-419C-914F-EDFAD2DC17A7}"/>
              </a:ext>
            </a:extLst>
          </p:cNvPr>
          <p:cNvSpPr/>
          <p:nvPr userDrawn="1"/>
        </p:nvSpPr>
        <p:spPr>
          <a:xfrm flipV="1">
            <a:off x="8150165" y="6826412"/>
            <a:ext cx="4041835" cy="36000"/>
          </a:xfrm>
          <a:prstGeom prst="rect">
            <a:avLst/>
          </a:prstGeom>
          <a:solidFill>
            <a:srgbClr val="AC36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b="1" dirty="0">
              <a:latin typeface="Arial" panose="020B0604020202020204" pitchFamily="34" charset="0"/>
            </a:endParaRPr>
          </a:p>
        </p:txBody>
      </p:sp>
      <p:sp>
        <p:nvSpPr>
          <p:cNvPr id="18" name="Subtitle 2">
            <a:extLst>
              <a:ext uri="{FF2B5EF4-FFF2-40B4-BE49-F238E27FC236}">
                <a16:creationId xmlns:a16="http://schemas.microsoft.com/office/drawing/2014/main" id="{58B34D48-A69E-674D-97DF-2B4EA5399D0C}"/>
              </a:ext>
            </a:extLst>
          </p:cNvPr>
          <p:cNvSpPr>
            <a:spLocks noGrp="1"/>
          </p:cNvSpPr>
          <p:nvPr>
            <p:ph type="subTitle" idx="1" hasCustomPrompt="1"/>
          </p:nvPr>
        </p:nvSpPr>
        <p:spPr>
          <a:xfrm>
            <a:off x="1834879" y="2101363"/>
            <a:ext cx="9364567" cy="480000"/>
          </a:xfrm>
          <a:prstGeom prst="rect">
            <a:avLst/>
          </a:prstGeom>
        </p:spPr>
        <p:txBody>
          <a:bodyPr>
            <a:noAutofit/>
          </a:bodyPr>
          <a:lstStyle>
            <a:lvl1pPr marL="0" indent="0" algn="l">
              <a:buNone/>
              <a:defRPr sz="2667">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Titre du chapitre</a:t>
            </a:r>
            <a:endParaRPr lang="en-US" dirty="0"/>
          </a:p>
        </p:txBody>
      </p:sp>
      <p:sp>
        <p:nvSpPr>
          <p:cNvPr id="35" name="Espace réservé du texte 4">
            <a:extLst>
              <a:ext uri="{FF2B5EF4-FFF2-40B4-BE49-F238E27FC236}">
                <a16:creationId xmlns:a16="http://schemas.microsoft.com/office/drawing/2014/main" id="{B7443D2F-32FF-E747-BF8A-CC1BE1615CA2}"/>
              </a:ext>
            </a:extLst>
          </p:cNvPr>
          <p:cNvSpPr>
            <a:spLocks noGrp="1"/>
          </p:cNvSpPr>
          <p:nvPr>
            <p:ph type="body" sz="quarter" idx="10" hasCustomPrompt="1"/>
          </p:nvPr>
        </p:nvSpPr>
        <p:spPr>
          <a:xfrm>
            <a:off x="1834879" y="2785247"/>
            <a:ext cx="9364565" cy="480000"/>
          </a:xfrm>
          <a:prstGeom prst="rect">
            <a:avLst/>
          </a:prstGeom>
        </p:spPr>
        <p:txBody>
          <a:bodyPr>
            <a:noAutofit/>
          </a:bodyPr>
          <a:lstStyle>
            <a:lvl1pPr marL="0" indent="0" algn="l">
              <a:buNone/>
              <a:defRPr sz="2667">
                <a:latin typeface="Arial" panose="020B0604020202020204" pitchFamily="34" charset="0"/>
              </a:defRPr>
            </a:lvl1pPr>
          </a:lstStyle>
          <a:p>
            <a:r>
              <a:rPr lang="fr-FR" dirty="0"/>
              <a:t>Titre du chapitre</a:t>
            </a:r>
            <a:endParaRPr lang="en-US" dirty="0"/>
          </a:p>
        </p:txBody>
      </p:sp>
      <p:sp>
        <p:nvSpPr>
          <p:cNvPr id="36" name="Espace réservé du texte 4">
            <a:extLst>
              <a:ext uri="{FF2B5EF4-FFF2-40B4-BE49-F238E27FC236}">
                <a16:creationId xmlns:a16="http://schemas.microsoft.com/office/drawing/2014/main" id="{630EB12A-0FB4-7247-AE3F-53185F9DC289}"/>
              </a:ext>
            </a:extLst>
          </p:cNvPr>
          <p:cNvSpPr>
            <a:spLocks noGrp="1"/>
          </p:cNvSpPr>
          <p:nvPr>
            <p:ph type="body" sz="quarter" idx="11" hasCustomPrompt="1"/>
          </p:nvPr>
        </p:nvSpPr>
        <p:spPr>
          <a:xfrm>
            <a:off x="1834879" y="3469131"/>
            <a:ext cx="9364565" cy="480000"/>
          </a:xfrm>
          <a:prstGeom prst="rect">
            <a:avLst/>
          </a:prstGeom>
        </p:spPr>
        <p:txBody>
          <a:bodyPr>
            <a:noAutofit/>
          </a:bodyPr>
          <a:lstStyle>
            <a:lvl1pPr marL="0" indent="0" algn="l">
              <a:buNone/>
              <a:defRPr sz="2667">
                <a:latin typeface="Arial" panose="020B0604020202020204" pitchFamily="34" charset="0"/>
              </a:defRPr>
            </a:lvl1pPr>
          </a:lstStyle>
          <a:p>
            <a:r>
              <a:rPr lang="fr-FR" dirty="0"/>
              <a:t>Titre du chapitre</a:t>
            </a:r>
            <a:endParaRPr lang="en-US" dirty="0"/>
          </a:p>
        </p:txBody>
      </p:sp>
      <p:sp>
        <p:nvSpPr>
          <p:cNvPr id="46" name="ZoneTexte 45">
            <a:extLst>
              <a:ext uri="{FF2B5EF4-FFF2-40B4-BE49-F238E27FC236}">
                <a16:creationId xmlns:a16="http://schemas.microsoft.com/office/drawing/2014/main" id="{784BDAC9-E338-6F48-96CE-548CD5BC0B55}"/>
              </a:ext>
            </a:extLst>
          </p:cNvPr>
          <p:cNvSpPr txBox="1"/>
          <p:nvPr userDrawn="1"/>
        </p:nvSpPr>
        <p:spPr>
          <a:xfrm>
            <a:off x="1352694" y="1903324"/>
            <a:ext cx="356188" cy="748988"/>
          </a:xfrm>
          <a:prstGeom prst="rect">
            <a:avLst/>
          </a:prstGeom>
          <a:noFill/>
        </p:spPr>
        <p:txBody>
          <a:bodyPr wrap="none" rtlCol="0">
            <a:spAutoFit/>
          </a:bodyPr>
          <a:lstStyle/>
          <a:p>
            <a:r>
              <a:rPr lang="fr-FR" sz="4267" dirty="0">
                <a:solidFill>
                  <a:schemeClr val="tx2"/>
                </a:solidFill>
                <a:latin typeface="Arial Rounded MT Bold" panose="020F0704030504030204" pitchFamily="34" charset="77"/>
              </a:rPr>
              <a:t>.</a:t>
            </a:r>
          </a:p>
        </p:txBody>
      </p:sp>
      <p:sp>
        <p:nvSpPr>
          <p:cNvPr id="47" name="ZoneTexte 46">
            <a:extLst>
              <a:ext uri="{FF2B5EF4-FFF2-40B4-BE49-F238E27FC236}">
                <a16:creationId xmlns:a16="http://schemas.microsoft.com/office/drawing/2014/main" id="{A40FC35D-38B8-564D-ABEC-992608F5D5E7}"/>
              </a:ext>
            </a:extLst>
          </p:cNvPr>
          <p:cNvSpPr txBox="1"/>
          <p:nvPr userDrawn="1"/>
        </p:nvSpPr>
        <p:spPr>
          <a:xfrm>
            <a:off x="1352694" y="2584939"/>
            <a:ext cx="356188" cy="748988"/>
          </a:xfrm>
          <a:prstGeom prst="rect">
            <a:avLst/>
          </a:prstGeom>
          <a:noFill/>
        </p:spPr>
        <p:txBody>
          <a:bodyPr wrap="none" rtlCol="0">
            <a:spAutoFit/>
          </a:bodyPr>
          <a:lstStyle/>
          <a:p>
            <a:r>
              <a:rPr lang="fr-FR" sz="4267" dirty="0">
                <a:solidFill>
                  <a:schemeClr val="tx2"/>
                </a:solidFill>
                <a:latin typeface="Arial Rounded MT Bold" panose="020F0704030504030204" pitchFamily="34" charset="77"/>
              </a:rPr>
              <a:t>.</a:t>
            </a:r>
          </a:p>
        </p:txBody>
      </p:sp>
      <p:sp>
        <p:nvSpPr>
          <p:cNvPr id="48" name="ZoneTexte 47">
            <a:extLst>
              <a:ext uri="{FF2B5EF4-FFF2-40B4-BE49-F238E27FC236}">
                <a16:creationId xmlns:a16="http://schemas.microsoft.com/office/drawing/2014/main" id="{5C227F2B-5041-3F4E-8587-630D77976421}"/>
              </a:ext>
            </a:extLst>
          </p:cNvPr>
          <p:cNvSpPr txBox="1"/>
          <p:nvPr userDrawn="1"/>
        </p:nvSpPr>
        <p:spPr>
          <a:xfrm>
            <a:off x="1352694" y="3266553"/>
            <a:ext cx="356188" cy="748988"/>
          </a:xfrm>
          <a:prstGeom prst="rect">
            <a:avLst/>
          </a:prstGeom>
          <a:noFill/>
        </p:spPr>
        <p:txBody>
          <a:bodyPr wrap="none" rtlCol="0">
            <a:spAutoFit/>
          </a:bodyPr>
          <a:lstStyle/>
          <a:p>
            <a:r>
              <a:rPr lang="fr-FR" sz="4267" dirty="0">
                <a:solidFill>
                  <a:schemeClr val="tx2"/>
                </a:solidFill>
                <a:latin typeface="Arial Rounded MT Bold" panose="020F0704030504030204" pitchFamily="34" charset="77"/>
              </a:rPr>
              <a:t>.</a:t>
            </a:r>
          </a:p>
        </p:txBody>
      </p:sp>
      <p:sp>
        <p:nvSpPr>
          <p:cNvPr id="40" name="Espace réservé du texte 4">
            <a:extLst>
              <a:ext uri="{FF2B5EF4-FFF2-40B4-BE49-F238E27FC236}">
                <a16:creationId xmlns:a16="http://schemas.microsoft.com/office/drawing/2014/main" id="{3A3F89EC-658A-6C46-90A0-B139BF91EC88}"/>
              </a:ext>
            </a:extLst>
          </p:cNvPr>
          <p:cNvSpPr>
            <a:spLocks noGrp="1"/>
          </p:cNvSpPr>
          <p:nvPr>
            <p:ph type="body" sz="quarter" idx="15" hasCustomPrompt="1"/>
          </p:nvPr>
        </p:nvSpPr>
        <p:spPr>
          <a:xfrm>
            <a:off x="1097901" y="2101828"/>
            <a:ext cx="672000" cy="480000"/>
          </a:xfrm>
          <a:prstGeom prst="rect">
            <a:avLst/>
          </a:prstGeom>
        </p:spPr>
        <p:txBody>
          <a:bodyPr>
            <a:noAutofit/>
          </a:bodyPr>
          <a:lstStyle>
            <a:lvl1pPr marL="0" indent="0" algn="l">
              <a:buNone/>
              <a:defRPr sz="3200">
                <a:solidFill>
                  <a:schemeClr val="tx2"/>
                </a:solidFill>
                <a:latin typeface="Arial" panose="020B0604020202020204" pitchFamily="34" charset="0"/>
              </a:defRPr>
            </a:lvl1pPr>
          </a:lstStyle>
          <a:p>
            <a:r>
              <a:rPr lang="en-US" dirty="0"/>
              <a:t>1</a:t>
            </a:r>
          </a:p>
        </p:txBody>
      </p:sp>
      <p:sp>
        <p:nvSpPr>
          <p:cNvPr id="43" name="Espace réservé du texte 4">
            <a:extLst>
              <a:ext uri="{FF2B5EF4-FFF2-40B4-BE49-F238E27FC236}">
                <a16:creationId xmlns:a16="http://schemas.microsoft.com/office/drawing/2014/main" id="{F7E59C15-72E0-7D41-9CC3-2825DAA50305}"/>
              </a:ext>
            </a:extLst>
          </p:cNvPr>
          <p:cNvSpPr>
            <a:spLocks noGrp="1"/>
          </p:cNvSpPr>
          <p:nvPr>
            <p:ph type="body" sz="quarter" idx="18" hasCustomPrompt="1"/>
          </p:nvPr>
        </p:nvSpPr>
        <p:spPr>
          <a:xfrm>
            <a:off x="1097901" y="3466612"/>
            <a:ext cx="672000" cy="480000"/>
          </a:xfrm>
          <a:prstGeom prst="rect">
            <a:avLst/>
          </a:prstGeom>
        </p:spPr>
        <p:txBody>
          <a:bodyPr>
            <a:noAutofit/>
          </a:bodyPr>
          <a:lstStyle>
            <a:lvl1pPr marL="0" indent="0" algn="l">
              <a:buNone/>
              <a:defRPr sz="3200">
                <a:solidFill>
                  <a:schemeClr val="tx2"/>
                </a:solidFill>
                <a:latin typeface="Arial" panose="020B0604020202020204" pitchFamily="34" charset="0"/>
              </a:defRPr>
            </a:lvl1pPr>
          </a:lstStyle>
          <a:p>
            <a:r>
              <a:rPr lang="en-US" dirty="0"/>
              <a:t>3</a:t>
            </a:r>
          </a:p>
        </p:txBody>
      </p:sp>
      <p:sp>
        <p:nvSpPr>
          <p:cNvPr id="44" name="Espace réservé du texte 4">
            <a:extLst>
              <a:ext uri="{FF2B5EF4-FFF2-40B4-BE49-F238E27FC236}">
                <a16:creationId xmlns:a16="http://schemas.microsoft.com/office/drawing/2014/main" id="{F896F31F-5C7B-C845-9462-0EAB2410B23C}"/>
              </a:ext>
            </a:extLst>
          </p:cNvPr>
          <p:cNvSpPr>
            <a:spLocks noGrp="1"/>
          </p:cNvSpPr>
          <p:nvPr>
            <p:ph type="body" sz="quarter" idx="19" hasCustomPrompt="1"/>
          </p:nvPr>
        </p:nvSpPr>
        <p:spPr>
          <a:xfrm>
            <a:off x="1097901" y="2784220"/>
            <a:ext cx="672000" cy="480000"/>
          </a:xfrm>
          <a:prstGeom prst="rect">
            <a:avLst/>
          </a:prstGeom>
        </p:spPr>
        <p:txBody>
          <a:bodyPr>
            <a:noAutofit/>
          </a:bodyPr>
          <a:lstStyle>
            <a:lvl1pPr marL="0" indent="0" algn="l">
              <a:buNone/>
              <a:defRPr sz="3200">
                <a:solidFill>
                  <a:schemeClr val="tx2"/>
                </a:solidFill>
                <a:latin typeface="Arial" panose="020B0604020202020204" pitchFamily="34" charset="0"/>
              </a:defRPr>
            </a:lvl1pPr>
          </a:lstStyle>
          <a:p>
            <a:r>
              <a:rPr lang="en-US" dirty="0"/>
              <a:t>2</a:t>
            </a:r>
          </a:p>
        </p:txBody>
      </p:sp>
      <p:pic>
        <p:nvPicPr>
          <p:cNvPr id="22" name="Picture 2" descr="I:\Commun\Logo Addiction Suisse 2012\sucht_schweiz_logos_baselines_2012\4_rgb\ms_office_150dpi\powerpoint\titelseite\logo\sucht_schweiz_logo_powerpoint_titel_fr.png"/>
          <p:cNvPicPr>
            <a:picLocks noChangeAspect="1" noChangeArrowheads="1"/>
          </p:cNvPicPr>
          <p:nvPr userDrawn="1"/>
        </p:nvPicPr>
        <p:blipFill>
          <a:blip r:embed="rId2" cstate="print"/>
          <a:srcRect/>
          <a:stretch>
            <a:fillRect/>
          </a:stretch>
        </p:blipFill>
        <p:spPr bwMode="auto">
          <a:xfrm>
            <a:off x="8534400" y="88900"/>
            <a:ext cx="3088739" cy="732381"/>
          </a:xfrm>
          <a:prstGeom prst="rect">
            <a:avLst/>
          </a:prstGeom>
          <a:noFill/>
        </p:spPr>
      </p:pic>
    </p:spTree>
    <p:extLst>
      <p:ext uri="{BB962C8B-B14F-4D97-AF65-F5344CB8AC3E}">
        <p14:creationId xmlns:p14="http://schemas.microsoft.com/office/powerpoint/2010/main" val="174393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re de Chapitre avec Partenai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78457-448B-44A8-9AED-5353EFF6249C}"/>
              </a:ext>
            </a:extLst>
          </p:cNvPr>
          <p:cNvSpPr/>
          <p:nvPr userDrawn="1"/>
        </p:nvSpPr>
        <p:spPr>
          <a:xfrm>
            <a:off x="0" y="2472732"/>
            <a:ext cx="12192000" cy="960000"/>
          </a:xfrm>
          <a:prstGeom prst="rect">
            <a:avLst/>
          </a:prstGeom>
          <a:solidFill>
            <a:schemeClr val="bg1">
              <a:lumMod val="9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1" dirty="0">
              <a:latin typeface="Arial" panose="020B0604020202020204" pitchFamily="34" charset="0"/>
            </a:endParaRPr>
          </a:p>
        </p:txBody>
      </p:sp>
      <p:sp>
        <p:nvSpPr>
          <p:cNvPr id="5" name="Rectangle 4">
            <a:extLst>
              <a:ext uri="{FF2B5EF4-FFF2-40B4-BE49-F238E27FC236}">
                <a16:creationId xmlns:a16="http://schemas.microsoft.com/office/drawing/2014/main" id="{DECC2B1F-F7CD-419C-914F-EDFAD2DC17A7}"/>
              </a:ext>
            </a:extLst>
          </p:cNvPr>
          <p:cNvSpPr/>
          <p:nvPr userDrawn="1"/>
        </p:nvSpPr>
        <p:spPr>
          <a:xfrm flipV="1">
            <a:off x="8150165" y="6826412"/>
            <a:ext cx="4041835"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351" b="1" dirty="0">
              <a:latin typeface="Arial" panose="020B0604020202020204" pitchFamily="34" charset="0"/>
            </a:endParaRPr>
          </a:p>
        </p:txBody>
      </p:sp>
      <p:sp>
        <p:nvSpPr>
          <p:cNvPr id="15" name="Title 1">
            <a:extLst>
              <a:ext uri="{FF2B5EF4-FFF2-40B4-BE49-F238E27FC236}">
                <a16:creationId xmlns:a16="http://schemas.microsoft.com/office/drawing/2014/main" id="{CD6871E5-598B-C54C-BA7A-D1AA8A9F7C2C}"/>
              </a:ext>
            </a:extLst>
          </p:cNvPr>
          <p:cNvSpPr>
            <a:spLocks noGrp="1"/>
          </p:cNvSpPr>
          <p:nvPr>
            <p:ph type="ctrTitle" hasCustomPrompt="1"/>
          </p:nvPr>
        </p:nvSpPr>
        <p:spPr>
          <a:xfrm>
            <a:off x="2585155" y="4574620"/>
            <a:ext cx="8682739" cy="808037"/>
          </a:xfrm>
          <a:prstGeom prst="rect">
            <a:avLst/>
          </a:prstGeom>
        </p:spPr>
        <p:txBody>
          <a:bodyPr anchor="t" anchorCtr="0">
            <a:noAutofit/>
          </a:bodyPr>
          <a:lstStyle>
            <a:lvl1pPr algn="l">
              <a:defRPr sz="5333">
                <a:solidFill>
                  <a:schemeClr val="tx1"/>
                </a:solidFill>
                <a:latin typeface="Arial" panose="020B0604020202020204" pitchFamily="34" charset="0"/>
                <a:cs typeface="Arial" panose="020B0604020202020204" pitchFamily="34" charset="0"/>
              </a:defRPr>
            </a:lvl1pPr>
          </a:lstStyle>
          <a:p>
            <a:r>
              <a:rPr lang="fr-FR" dirty="0"/>
              <a:t>Titre du chapitre</a:t>
            </a:r>
            <a:endParaRPr lang="en-US" dirty="0"/>
          </a:p>
        </p:txBody>
      </p:sp>
      <p:sp>
        <p:nvSpPr>
          <p:cNvPr id="20" name="ZoneTexte 19">
            <a:extLst>
              <a:ext uri="{FF2B5EF4-FFF2-40B4-BE49-F238E27FC236}">
                <a16:creationId xmlns:a16="http://schemas.microsoft.com/office/drawing/2014/main" id="{82F2B4A0-F9DA-D74B-AAD2-DA7CAD613E21}"/>
              </a:ext>
            </a:extLst>
          </p:cNvPr>
          <p:cNvSpPr txBox="1"/>
          <p:nvPr userDrawn="1"/>
        </p:nvSpPr>
        <p:spPr>
          <a:xfrm>
            <a:off x="1993795" y="4425398"/>
            <a:ext cx="420308" cy="995209"/>
          </a:xfrm>
          <a:prstGeom prst="rect">
            <a:avLst/>
          </a:prstGeom>
          <a:noFill/>
        </p:spPr>
        <p:txBody>
          <a:bodyPr wrap="none" rtlCol="0">
            <a:spAutoFit/>
          </a:bodyPr>
          <a:lstStyle/>
          <a:p>
            <a:r>
              <a:rPr lang="fr-FR" sz="5867" dirty="0">
                <a:solidFill>
                  <a:schemeClr val="bg1"/>
                </a:solidFill>
                <a:latin typeface="Arial Rounded MT Bold" panose="020F0704030504030204" pitchFamily="34" charset="77"/>
              </a:rPr>
              <a:t>.</a:t>
            </a:r>
          </a:p>
        </p:txBody>
      </p:sp>
      <p:sp>
        <p:nvSpPr>
          <p:cNvPr id="19" name="Subtitle 2">
            <a:extLst>
              <a:ext uri="{FF2B5EF4-FFF2-40B4-BE49-F238E27FC236}">
                <a16:creationId xmlns:a16="http://schemas.microsoft.com/office/drawing/2014/main" id="{7F9EACF1-3DCD-A342-AB44-5607341453F3}"/>
              </a:ext>
            </a:extLst>
          </p:cNvPr>
          <p:cNvSpPr>
            <a:spLocks noGrp="1"/>
          </p:cNvSpPr>
          <p:nvPr>
            <p:ph type="subTitle" idx="1" hasCustomPrompt="1"/>
          </p:nvPr>
        </p:nvSpPr>
        <p:spPr>
          <a:xfrm>
            <a:off x="1167243" y="4574620"/>
            <a:ext cx="1307880" cy="808037"/>
          </a:xfrm>
          <a:prstGeom prst="rect">
            <a:avLst/>
          </a:prstGeom>
        </p:spPr>
        <p:txBody>
          <a:bodyPr/>
          <a:lstStyle>
            <a:lvl1pPr marL="0" indent="0" algn="ctr">
              <a:buNone/>
              <a:defRPr sz="5333">
                <a:solidFill>
                  <a:srgbClr val="C00000"/>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1</a:t>
            </a:r>
            <a:endParaRPr lang="en-US" dirty="0"/>
          </a:p>
        </p:txBody>
      </p:sp>
      <p:pic>
        <p:nvPicPr>
          <p:cNvPr id="9" name="Picture 2" descr="I:\Commun\Logo Addiction Suisse 2012\sucht_schweiz_logos_baselines_2012\4_rgb\ms_office_150dpi\powerpoint\titelseite\logo\sucht_schweiz_logo_powerpoint_titel_fr.png"/>
          <p:cNvPicPr>
            <a:picLocks noChangeAspect="1" noChangeArrowheads="1"/>
          </p:cNvPicPr>
          <p:nvPr userDrawn="1"/>
        </p:nvPicPr>
        <p:blipFill>
          <a:blip r:embed="rId2" cstate="print"/>
          <a:srcRect/>
          <a:stretch>
            <a:fillRect/>
          </a:stretch>
        </p:blipFill>
        <p:spPr bwMode="auto">
          <a:xfrm>
            <a:off x="8534400" y="88900"/>
            <a:ext cx="3088739" cy="732381"/>
          </a:xfrm>
          <a:prstGeom prst="rect">
            <a:avLst/>
          </a:prstGeom>
          <a:noFill/>
        </p:spPr>
      </p:pic>
    </p:spTree>
    <p:extLst>
      <p:ext uri="{BB962C8B-B14F-4D97-AF65-F5344CB8AC3E}">
        <p14:creationId xmlns:p14="http://schemas.microsoft.com/office/powerpoint/2010/main" val="3861211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age de Couverture vue Lausann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00AC54-25BB-7F48-9957-37C5148E8D7A}"/>
              </a:ext>
            </a:extLst>
          </p:cNvPr>
          <p:cNvSpPr>
            <a:spLocks noGrp="1"/>
          </p:cNvSpPr>
          <p:nvPr>
            <p:ph type="ctrTitle" hasCustomPrompt="1"/>
          </p:nvPr>
        </p:nvSpPr>
        <p:spPr>
          <a:xfrm>
            <a:off x="857957" y="1122363"/>
            <a:ext cx="7021688" cy="2387600"/>
          </a:xfrm>
        </p:spPr>
        <p:txBody>
          <a:bodyPr anchor="ctr"/>
          <a:lstStyle>
            <a:lvl1pPr algn="l">
              <a:defRPr sz="6000">
                <a:solidFill>
                  <a:srgbClr val="FF0000"/>
                </a:solidFill>
              </a:defRPr>
            </a:lvl1pPr>
          </a:lstStyle>
          <a:p>
            <a:r>
              <a:rPr lang="fr-FR" dirty="0"/>
              <a:t>Titre</a:t>
            </a:r>
            <a:endParaRPr lang="en-US" dirty="0"/>
          </a:p>
        </p:txBody>
      </p:sp>
      <p:sp>
        <p:nvSpPr>
          <p:cNvPr id="7" name="Subtitle 2">
            <a:extLst>
              <a:ext uri="{FF2B5EF4-FFF2-40B4-BE49-F238E27FC236}">
                <a16:creationId xmlns:a16="http://schemas.microsoft.com/office/drawing/2014/main" id="{97873B36-4089-D642-A40D-4CA93D155F58}"/>
              </a:ext>
            </a:extLst>
          </p:cNvPr>
          <p:cNvSpPr>
            <a:spLocks noGrp="1"/>
          </p:cNvSpPr>
          <p:nvPr>
            <p:ph type="subTitle" idx="1" hasCustomPrompt="1"/>
          </p:nvPr>
        </p:nvSpPr>
        <p:spPr>
          <a:xfrm>
            <a:off x="857957" y="3602037"/>
            <a:ext cx="7021688" cy="1655763"/>
          </a:xfrm>
          <a:prstGeom prst="rect">
            <a:avLst/>
          </a:prstGeo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sous-titre</a:t>
            </a:r>
            <a:endParaRPr lang="en-US" dirty="0"/>
          </a:p>
        </p:txBody>
      </p:sp>
      <p:sp>
        <p:nvSpPr>
          <p:cNvPr id="5" name="Espace réservé du texte 4">
            <a:extLst>
              <a:ext uri="{FF2B5EF4-FFF2-40B4-BE49-F238E27FC236}">
                <a16:creationId xmlns:a16="http://schemas.microsoft.com/office/drawing/2014/main" id="{0290C392-0713-4641-B684-CB20E2272700}"/>
              </a:ext>
            </a:extLst>
          </p:cNvPr>
          <p:cNvSpPr>
            <a:spLocks noGrp="1"/>
          </p:cNvSpPr>
          <p:nvPr>
            <p:ph type="body" sz="quarter" idx="10" hasCustomPrompt="1"/>
          </p:nvPr>
        </p:nvSpPr>
        <p:spPr>
          <a:xfrm>
            <a:off x="857957" y="5924956"/>
            <a:ext cx="7021688" cy="328651"/>
          </a:xfrm>
          <a:prstGeom prst="rect">
            <a:avLst/>
          </a:prstGeom>
        </p:spPr>
        <p:txBody>
          <a:bodyPr/>
          <a:lstStyle>
            <a:lvl1pPr marL="0" indent="0" algn="r">
              <a:buNone/>
              <a:defRPr sz="1600"/>
            </a:lvl1pPr>
          </a:lstStyle>
          <a:p>
            <a:r>
              <a:rPr lang="fr-FR" dirty="0"/>
              <a:t>Date</a:t>
            </a:r>
          </a:p>
        </p:txBody>
      </p:sp>
      <p:sp>
        <p:nvSpPr>
          <p:cNvPr id="12" name="Espace réservé du texte 4">
            <a:extLst>
              <a:ext uri="{FF2B5EF4-FFF2-40B4-BE49-F238E27FC236}">
                <a16:creationId xmlns:a16="http://schemas.microsoft.com/office/drawing/2014/main" id="{27C2F529-6C68-4D46-B910-ADB9E1A5E5CA}"/>
              </a:ext>
            </a:extLst>
          </p:cNvPr>
          <p:cNvSpPr>
            <a:spLocks noGrp="1"/>
          </p:cNvSpPr>
          <p:nvPr>
            <p:ph type="body" sz="quarter" idx="11" hasCustomPrompt="1"/>
          </p:nvPr>
        </p:nvSpPr>
        <p:spPr>
          <a:xfrm>
            <a:off x="857957" y="6257187"/>
            <a:ext cx="7021688" cy="328651"/>
          </a:xfrm>
          <a:prstGeom prst="rect">
            <a:avLst/>
          </a:prstGeom>
        </p:spPr>
        <p:txBody>
          <a:bodyPr/>
          <a:lstStyle>
            <a:lvl1pPr marL="0" indent="0" algn="r">
              <a:buNone/>
              <a:defRPr sz="1600"/>
            </a:lvl1pPr>
          </a:lstStyle>
          <a:p>
            <a:r>
              <a:rPr lang="fr-FR" dirty="0"/>
              <a:t>Prénom Nom</a:t>
            </a:r>
            <a:r>
              <a:rPr lang="fr-FR" sz="1600" dirty="0">
                <a:solidFill>
                  <a:schemeClr val="tx1"/>
                </a:solidFill>
              </a:rPr>
              <a:t> </a:t>
            </a:r>
            <a:r>
              <a:rPr lang="fr-CH" sz="1600" baseline="0" dirty="0">
                <a:solidFill>
                  <a:schemeClr val="tx1"/>
                </a:solidFill>
                <a:latin typeface="Arial" pitchFamily="34" charset="0"/>
                <a:cs typeface="Arial" pitchFamily="34" charset="0"/>
              </a:rPr>
              <a:t>| </a:t>
            </a:r>
            <a:r>
              <a:rPr lang="fr-FR" dirty="0"/>
              <a:t>Fonction</a:t>
            </a:r>
          </a:p>
        </p:txBody>
      </p:sp>
      <p:pic>
        <p:nvPicPr>
          <p:cNvPr id="9" name="Picture 2" descr="I:\Commun\Logo Addiction Suisse 2012\sucht_schweiz_logos_baselines_2012\4_rgb\ms_office_150dpi\powerpoint\titelseite\logo\sucht_schweiz_logo_powerpoint_titel_fr.png"/>
          <p:cNvPicPr>
            <a:picLocks noChangeAspect="1" noChangeArrowheads="1"/>
          </p:cNvPicPr>
          <p:nvPr userDrawn="1"/>
        </p:nvPicPr>
        <p:blipFill>
          <a:blip r:embed="rId2" cstate="print"/>
          <a:srcRect/>
          <a:stretch>
            <a:fillRect/>
          </a:stretch>
        </p:blipFill>
        <p:spPr bwMode="auto">
          <a:xfrm>
            <a:off x="5575299" y="277892"/>
            <a:ext cx="2180687" cy="517069"/>
          </a:xfrm>
          <a:prstGeom prst="rect">
            <a:avLst/>
          </a:prstGeom>
          <a:noFill/>
        </p:spPr>
      </p:pic>
      <p:pic>
        <p:nvPicPr>
          <p:cNvPr id="11" name="Image 10">
            <a:extLst>
              <a:ext uri="{FF2B5EF4-FFF2-40B4-BE49-F238E27FC236}">
                <a16:creationId xmlns:a16="http://schemas.microsoft.com/office/drawing/2014/main" id="{2704EDCF-9A1B-4C82-B32A-7A65C305544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8573" y="348370"/>
            <a:ext cx="3648623" cy="382575"/>
          </a:xfrm>
          <a:prstGeom prst="rect">
            <a:avLst/>
          </a:prstGeom>
        </p:spPr>
      </p:pic>
      <p:pic>
        <p:nvPicPr>
          <p:cNvPr id="2" name="Image 1"/>
          <p:cNvPicPr>
            <a:picLocks noChangeAspect="1"/>
          </p:cNvPicPr>
          <p:nvPr userDrawn="1"/>
        </p:nvPicPr>
        <p:blipFill rotWithShape="1">
          <a:blip r:embed="rId4" cstate="print">
            <a:extLst>
              <a:ext uri="{28A0092B-C50C-407E-A947-70E740481C1C}">
                <a14:useLocalDpi xmlns:a14="http://schemas.microsoft.com/office/drawing/2010/main" val="0"/>
              </a:ext>
            </a:extLst>
          </a:blip>
          <a:srcRect l="22717" r="34690"/>
          <a:stretch/>
        </p:blipFill>
        <p:spPr>
          <a:xfrm>
            <a:off x="8001001" y="1676"/>
            <a:ext cx="4381500" cy="6858000"/>
          </a:xfrm>
          <a:prstGeom prst="rect">
            <a:avLst/>
          </a:prstGeom>
        </p:spPr>
      </p:pic>
    </p:spTree>
    <p:extLst>
      <p:ext uri="{BB962C8B-B14F-4D97-AF65-F5344CB8AC3E}">
        <p14:creationId xmlns:p14="http://schemas.microsoft.com/office/powerpoint/2010/main" val="428659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4FB8E020-B436-4A8D-9039-95652336E1D5}" type="datetimeFigureOut">
              <a:rPr lang="fr-CH" smtClean="0"/>
              <a:t>16.09.2025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8CCFB451-22F7-4F21-A9C6-2284550CB555}" type="slidenum">
              <a:rPr lang="fr-CH" smtClean="0"/>
              <a:t>‹Nr.›</a:t>
            </a:fld>
            <a:endParaRPr lang="fr-CH"/>
          </a:p>
        </p:txBody>
      </p:sp>
    </p:spTree>
    <p:extLst>
      <p:ext uri="{BB962C8B-B14F-4D97-AF65-F5344CB8AC3E}">
        <p14:creationId xmlns:p14="http://schemas.microsoft.com/office/powerpoint/2010/main" val="413761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4FB8E020-B436-4A8D-9039-95652336E1D5}" type="datetimeFigureOut">
              <a:rPr lang="fr-CH" smtClean="0"/>
              <a:t>16.09.2025</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8CCFB451-22F7-4F21-A9C6-2284550CB555}" type="slidenum">
              <a:rPr lang="fr-CH" smtClean="0"/>
              <a:t>‹Nr.›</a:t>
            </a:fld>
            <a:endParaRPr lang="fr-CH"/>
          </a:p>
        </p:txBody>
      </p:sp>
    </p:spTree>
    <p:extLst>
      <p:ext uri="{BB962C8B-B14F-4D97-AF65-F5344CB8AC3E}">
        <p14:creationId xmlns:p14="http://schemas.microsoft.com/office/powerpoint/2010/main" val="300200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4FB8E020-B436-4A8D-9039-95652336E1D5}" type="datetimeFigureOut">
              <a:rPr lang="fr-CH" smtClean="0"/>
              <a:t>16.09.2025</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8CCFB451-22F7-4F21-A9C6-2284550CB555}" type="slidenum">
              <a:rPr lang="fr-CH" smtClean="0"/>
              <a:t>‹Nr.›</a:t>
            </a:fld>
            <a:endParaRPr lang="fr-CH"/>
          </a:p>
        </p:txBody>
      </p:sp>
    </p:spTree>
    <p:extLst>
      <p:ext uri="{BB962C8B-B14F-4D97-AF65-F5344CB8AC3E}">
        <p14:creationId xmlns:p14="http://schemas.microsoft.com/office/powerpoint/2010/main" val="294156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B8E020-B436-4A8D-9039-95652336E1D5}" type="datetimeFigureOut">
              <a:rPr lang="fr-CH" smtClean="0"/>
              <a:t>16.09.2025</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8CCFB451-22F7-4F21-A9C6-2284550CB555}" type="slidenum">
              <a:rPr lang="fr-CH" smtClean="0"/>
              <a:t>‹Nr.›</a:t>
            </a:fld>
            <a:endParaRPr lang="fr-CH"/>
          </a:p>
        </p:txBody>
      </p:sp>
    </p:spTree>
    <p:extLst>
      <p:ext uri="{BB962C8B-B14F-4D97-AF65-F5344CB8AC3E}">
        <p14:creationId xmlns:p14="http://schemas.microsoft.com/office/powerpoint/2010/main" val="100337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FB8E020-B436-4A8D-9039-95652336E1D5}" type="datetimeFigureOut">
              <a:rPr lang="fr-CH" smtClean="0"/>
              <a:t>16.09.2025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8CCFB451-22F7-4F21-A9C6-2284550CB555}" type="slidenum">
              <a:rPr lang="fr-CH" smtClean="0"/>
              <a:t>‹Nr.›</a:t>
            </a:fld>
            <a:endParaRPr lang="fr-CH"/>
          </a:p>
        </p:txBody>
      </p:sp>
    </p:spTree>
    <p:extLst>
      <p:ext uri="{BB962C8B-B14F-4D97-AF65-F5344CB8AC3E}">
        <p14:creationId xmlns:p14="http://schemas.microsoft.com/office/powerpoint/2010/main" val="84836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FB8E020-B436-4A8D-9039-95652336E1D5}" type="datetimeFigureOut">
              <a:rPr lang="fr-CH" smtClean="0"/>
              <a:t>16.09.2025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8CCFB451-22F7-4F21-A9C6-2284550CB555}" type="slidenum">
              <a:rPr lang="fr-CH" smtClean="0"/>
              <a:t>‹Nr.›</a:t>
            </a:fld>
            <a:endParaRPr lang="fr-CH"/>
          </a:p>
        </p:txBody>
      </p:sp>
    </p:spTree>
    <p:extLst>
      <p:ext uri="{BB962C8B-B14F-4D97-AF65-F5344CB8AC3E}">
        <p14:creationId xmlns:p14="http://schemas.microsoft.com/office/powerpoint/2010/main" val="990879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8E020-B436-4A8D-9039-95652336E1D5}" type="datetimeFigureOut">
              <a:rPr lang="fr-CH" smtClean="0"/>
              <a:t>16.09.2025</a:t>
            </a:fld>
            <a:endParaRPr lang="fr-CH"/>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FB451-22F7-4F21-A9C6-2284550CB555}" type="slidenum">
              <a:rPr lang="fr-CH" smtClean="0"/>
              <a:t>‹Nr.›</a:t>
            </a:fld>
            <a:endParaRPr lang="fr-CH"/>
          </a:p>
        </p:txBody>
      </p:sp>
    </p:spTree>
    <p:extLst>
      <p:ext uri="{BB962C8B-B14F-4D97-AF65-F5344CB8AC3E}">
        <p14:creationId xmlns:p14="http://schemas.microsoft.com/office/powerpoint/2010/main" val="2212213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Text Box 25"/>
          <p:cNvSpPr txBox="1">
            <a:spLocks noChangeArrowheads="1"/>
          </p:cNvSpPr>
          <p:nvPr/>
        </p:nvSpPr>
        <p:spPr bwMode="auto">
          <a:xfrm>
            <a:off x="711200" y="304800"/>
            <a:ext cx="6807200" cy="369332"/>
          </a:xfrm>
          <a:prstGeom prst="rect">
            <a:avLst/>
          </a:prstGeom>
          <a:noFill/>
          <a:ln w="9525">
            <a:noFill/>
            <a:miter lim="800000"/>
            <a:headEnd/>
            <a:tailEnd/>
          </a:ln>
          <a:effectLst/>
        </p:spPr>
        <p:txBody>
          <a:bodyPr>
            <a:spAutoFit/>
          </a:bodyPr>
          <a:lstStyle/>
          <a:p>
            <a:pPr>
              <a:spcBef>
                <a:spcPct val="50000"/>
              </a:spcBef>
              <a:defRPr/>
            </a:pPr>
            <a:endParaRPr lang="en-CA" sz="1800">
              <a:latin typeface="Arial" charset="0"/>
            </a:endParaRPr>
          </a:p>
        </p:txBody>
      </p:sp>
      <p:sp>
        <p:nvSpPr>
          <p:cNvPr id="1027" name="Rectangle 27"/>
          <p:cNvSpPr>
            <a:spLocks noGrp="1" noChangeArrowheads="1"/>
          </p:cNvSpPr>
          <p:nvPr>
            <p:ph type="title"/>
          </p:nvPr>
        </p:nvSpPr>
        <p:spPr bwMode="auto">
          <a:xfrm>
            <a:off x="1729318" y="1412876"/>
            <a:ext cx="9948333" cy="6445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Der </a:t>
            </a:r>
            <a:r>
              <a:rPr lang="en-GB" dirty="0" err="1"/>
              <a:t>Titel</a:t>
            </a:r>
            <a:r>
              <a:rPr lang="en-GB" dirty="0"/>
              <a:t> </a:t>
            </a:r>
            <a:r>
              <a:rPr lang="en-GB" dirty="0" err="1"/>
              <a:t>kann</a:t>
            </a:r>
            <a:r>
              <a:rPr lang="en-GB" dirty="0"/>
              <a:t> </a:t>
            </a:r>
            <a:r>
              <a:rPr lang="en-GB" dirty="0" err="1"/>
              <a:t>einzeilig</a:t>
            </a:r>
            <a:r>
              <a:rPr lang="en-GB" dirty="0"/>
              <a:t> sein</a:t>
            </a:r>
          </a:p>
        </p:txBody>
      </p:sp>
      <p:sp>
        <p:nvSpPr>
          <p:cNvPr id="1028" name="Rectangle 28"/>
          <p:cNvSpPr>
            <a:spLocks noGrp="1" noChangeArrowheads="1"/>
          </p:cNvSpPr>
          <p:nvPr>
            <p:ph type="body" idx="1"/>
          </p:nvPr>
        </p:nvSpPr>
        <p:spPr bwMode="auto">
          <a:xfrm>
            <a:off x="1727201" y="2438401"/>
            <a:ext cx="9963151" cy="3502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Um den Fliesstext übersichtlich zu halten, sollten Abschnitte</a:t>
            </a:r>
          </a:p>
          <a:p>
            <a:pPr lvl="0"/>
            <a:r>
              <a:rPr lang="en-GB"/>
              <a:t>gemacht werden. Diese werden zur besseren Lesbarkeit</a:t>
            </a:r>
          </a:p>
          <a:p>
            <a:pPr lvl="0"/>
            <a:r>
              <a:rPr lang="en-GB"/>
              <a:t>jeweils mit eine Blindzeile getrennt.</a:t>
            </a:r>
            <a:br>
              <a:rPr lang="en-GB"/>
            </a:br>
            <a:endParaRPr lang="en-GB"/>
          </a:p>
          <a:p>
            <a:pPr lvl="0"/>
            <a:r>
              <a:rPr lang="en-GB"/>
              <a:t>Klicken Sie, um die Formate des Vorlagentextes zu bearbeiten</a:t>
            </a:r>
          </a:p>
          <a:p>
            <a:pPr lvl="1"/>
            <a:r>
              <a:rPr lang="en-GB"/>
              <a:t>Zweite Ebene</a:t>
            </a:r>
          </a:p>
          <a:p>
            <a:pPr lvl="2"/>
            <a:r>
              <a:rPr lang="en-GB"/>
              <a:t>Dritte Ebene</a:t>
            </a:r>
          </a:p>
          <a:p>
            <a:pPr lvl="3"/>
            <a:r>
              <a:rPr lang="en-GB"/>
              <a:t>Vierte Ebene</a:t>
            </a:r>
          </a:p>
          <a:p>
            <a:pPr lvl="4"/>
            <a:r>
              <a:rPr lang="en-GB"/>
              <a:t>Fünfte Ebene</a:t>
            </a:r>
          </a:p>
        </p:txBody>
      </p:sp>
      <p:sp>
        <p:nvSpPr>
          <p:cNvPr id="1057" name="Text Box 33"/>
          <p:cNvSpPr txBox="1">
            <a:spLocks noChangeArrowheads="1"/>
          </p:cNvSpPr>
          <p:nvPr/>
        </p:nvSpPr>
        <p:spPr bwMode="auto">
          <a:xfrm>
            <a:off x="8597900" y="6205539"/>
            <a:ext cx="3022600" cy="135293"/>
          </a:xfrm>
          <a:prstGeom prst="rect">
            <a:avLst/>
          </a:prstGeom>
          <a:noFill/>
          <a:ln w="9525">
            <a:noFill/>
            <a:miter lim="800000"/>
            <a:headEnd/>
            <a:tailEnd/>
          </a:ln>
          <a:effectLst/>
        </p:spPr>
        <p:txBody>
          <a:bodyPr lIns="0" tIns="0" rIns="0" bIns="0">
            <a:spAutoFit/>
          </a:bodyPr>
          <a:lstStyle/>
          <a:p>
            <a:pPr algn="r">
              <a:lnSpc>
                <a:spcPct val="105000"/>
              </a:lnSpc>
              <a:spcBef>
                <a:spcPct val="50000"/>
              </a:spcBef>
              <a:defRPr/>
            </a:pPr>
            <a:fld id="{E56A480C-CAA6-4F00-935F-576C6E9A58CC}" type="slidenum">
              <a:rPr lang="de-CH" sz="900">
                <a:latin typeface="Arial" charset="0"/>
              </a:rPr>
              <a:pPr algn="r">
                <a:lnSpc>
                  <a:spcPct val="105000"/>
                </a:lnSpc>
                <a:spcBef>
                  <a:spcPct val="50000"/>
                </a:spcBef>
                <a:defRPr/>
              </a:pPr>
              <a:t>‹Nr.›</a:t>
            </a:fld>
            <a:r>
              <a:rPr lang="de-CH" sz="900">
                <a:latin typeface="Arial" charset="0"/>
              </a:rPr>
              <a:t> </a:t>
            </a:r>
          </a:p>
        </p:txBody>
      </p:sp>
      <p:sp>
        <p:nvSpPr>
          <p:cNvPr id="1064" name="Line 40"/>
          <p:cNvSpPr>
            <a:spLocks noChangeShapeType="1"/>
          </p:cNvSpPr>
          <p:nvPr/>
        </p:nvSpPr>
        <p:spPr bwMode="auto">
          <a:xfrm flipH="1">
            <a:off x="1714501" y="6162675"/>
            <a:ext cx="9994900" cy="0"/>
          </a:xfrm>
          <a:prstGeom prst="line">
            <a:avLst/>
          </a:prstGeom>
          <a:noFill/>
          <a:ln w="9525">
            <a:solidFill>
              <a:schemeClr val="tx1"/>
            </a:solidFill>
            <a:round/>
            <a:headEnd/>
            <a:tailEnd/>
          </a:ln>
          <a:effectLst/>
        </p:spPr>
        <p:txBody>
          <a:bodyPr/>
          <a:lstStyle/>
          <a:p>
            <a:pPr>
              <a:defRPr/>
            </a:pPr>
            <a:endParaRPr lang="de-CH" sz="1800"/>
          </a:p>
        </p:txBody>
      </p:sp>
      <p:pic>
        <p:nvPicPr>
          <p:cNvPr id="1031" name="Picture 42" descr="Logo_CMYK_pos"/>
          <p:cNvPicPr>
            <a:picLocks noChangeAspect="1" noChangeArrowheads="1"/>
          </p:cNvPicPr>
          <p:nvPr/>
        </p:nvPicPr>
        <p:blipFill>
          <a:blip r:embed="rId13" cstate="print"/>
          <a:srcRect/>
          <a:stretch>
            <a:fillRect/>
          </a:stretch>
        </p:blipFill>
        <p:spPr bwMode="auto">
          <a:xfrm>
            <a:off x="1236134" y="387350"/>
            <a:ext cx="2662767" cy="508000"/>
          </a:xfrm>
          <a:prstGeom prst="rect">
            <a:avLst/>
          </a:prstGeom>
          <a:noFill/>
          <a:ln w="9525">
            <a:noFill/>
            <a:miter lim="800000"/>
            <a:headEnd/>
            <a:tailEnd/>
          </a:ln>
        </p:spPr>
      </p:pic>
      <p:sp>
        <p:nvSpPr>
          <p:cNvPr id="2" name="Rechteck 1"/>
          <p:cNvSpPr/>
          <p:nvPr userDrawn="1"/>
        </p:nvSpPr>
        <p:spPr>
          <a:xfrm>
            <a:off x="4389965" y="382541"/>
            <a:ext cx="7341592" cy="55399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Eidgenössische Kommission für Fragen zu Sucht und Prävention nichtübertragbarer Krankheiten</a:t>
            </a:r>
            <a:br>
              <a:rPr kumimoji="0" lang="de-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fr-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Commission fédérale pour les questions liées aux addictions et à la prévention des maladies non transmissibles</a:t>
            </a:r>
            <a:br>
              <a:rPr kumimoji="0" lang="de-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Commissione federale per le questioni relative alle dipendenze e alla prevenzione delle malattie non trasmissibili</a:t>
            </a:r>
            <a:br>
              <a:rPr kumimoji="0" lang="de-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Cumissiun</a:t>
            </a: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federala per </a:t>
            </a: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dumondas</a:t>
            </a: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davart</a:t>
            </a: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dependenza</a:t>
            </a: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a:t>
            </a: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davart</a:t>
            </a: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prevenziun</a:t>
            </a: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 </a:t>
            </a: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malsognas</a:t>
            </a: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betg</a:t>
            </a:r>
            <a:r>
              <a:rPr kumimoji="0" lang="it-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CH" sz="7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transmissiblas</a:t>
            </a:r>
            <a:endParaRPr kumimoji="0" lang="de-CH"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4046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endParaRPr lang="fr-CH"/>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4A363-57CA-411B-A5CC-1B94C67DDCC3}" type="datetimeFigureOut">
              <a:rPr lang="fr-CH" smtClean="0"/>
              <a:pPr/>
              <a:t>16.09.2025</a:t>
            </a:fld>
            <a:endParaRPr lang="fr-CH"/>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21488-6FF8-4B1D-9AD1-1C52FF44D65E}" type="slidenum">
              <a:rPr lang="fr-CH" smtClean="0"/>
              <a:pPr/>
              <a:t>‹Nr.›</a:t>
            </a:fld>
            <a:endParaRPr lang="fr-CH"/>
          </a:p>
        </p:txBody>
      </p:sp>
    </p:spTree>
    <p:extLst>
      <p:ext uri="{BB962C8B-B14F-4D97-AF65-F5344CB8AC3E}">
        <p14:creationId xmlns:p14="http://schemas.microsoft.com/office/powerpoint/2010/main" val="18022366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g"/><Relationship Id="rId7" Type="http://schemas.openxmlformats.org/officeDocument/2006/relationships/image" Target="../media/image38.png"/><Relationship Id="rId2" Type="http://schemas.openxmlformats.org/officeDocument/2006/relationships/image" Target="../media/image33.jpg"/><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24A8216-98F0-193E-ACA3-2ABABBB19A47}"/>
              </a:ext>
            </a:extLst>
          </p:cNvPr>
          <p:cNvSpPr>
            <a:spLocks noGrp="1"/>
          </p:cNvSpPr>
          <p:nvPr>
            <p:ph type="ctrTitle"/>
          </p:nvPr>
        </p:nvSpPr>
        <p:spPr/>
        <p:txBody>
          <a:bodyPr/>
          <a:lstStyle/>
          <a:p>
            <a:r>
              <a:rPr lang="fr-FR" sz="4400" dirty="0"/>
              <a:t>Régulation du cannabis</a:t>
            </a:r>
            <a:br>
              <a:rPr lang="fr-FR" sz="4400" dirty="0"/>
            </a:br>
            <a:r>
              <a:rPr lang="fr-FR" sz="4400" dirty="0" err="1">
                <a:solidFill>
                  <a:srgbClr val="0070C0"/>
                </a:solidFill>
              </a:rPr>
              <a:t>Cannabisregulierung</a:t>
            </a:r>
            <a:br>
              <a:rPr lang="fr-FR" i="1" dirty="0">
                <a:solidFill>
                  <a:srgbClr val="FF0000"/>
                </a:solidFill>
              </a:rPr>
            </a:br>
            <a:endParaRPr lang="fr-CH" sz="3200" kern="1200" dirty="0">
              <a:solidFill>
                <a:srgbClr val="0070C0"/>
              </a:solidFill>
            </a:endParaRPr>
          </a:p>
        </p:txBody>
      </p:sp>
      <p:sp>
        <p:nvSpPr>
          <p:cNvPr id="5" name="Sous-titre 4">
            <a:extLst>
              <a:ext uri="{FF2B5EF4-FFF2-40B4-BE49-F238E27FC236}">
                <a16:creationId xmlns:a16="http://schemas.microsoft.com/office/drawing/2014/main" id="{729633C6-CFBB-1DB8-6491-E1EBC7D0E3E6}"/>
              </a:ext>
            </a:extLst>
          </p:cNvPr>
          <p:cNvSpPr>
            <a:spLocks noGrp="1"/>
          </p:cNvSpPr>
          <p:nvPr>
            <p:ph type="subTitle" idx="1"/>
          </p:nvPr>
        </p:nvSpPr>
        <p:spPr>
          <a:xfrm>
            <a:off x="1729317" y="4491406"/>
            <a:ext cx="9906000" cy="1470212"/>
          </a:xfrm>
        </p:spPr>
        <p:txBody>
          <a:bodyPr/>
          <a:lstStyle/>
          <a:p>
            <a:r>
              <a:rPr lang="fr-CH" dirty="0">
                <a:solidFill>
                  <a:srgbClr val="FF0000"/>
                </a:solidFill>
              </a:rPr>
              <a:t>Frank Zobel</a:t>
            </a:r>
          </a:p>
          <a:p>
            <a:endParaRPr lang="fr-CH" dirty="0">
              <a:solidFill>
                <a:srgbClr val="FF0000"/>
              </a:solidFill>
            </a:endParaRPr>
          </a:p>
          <a:p>
            <a:r>
              <a:rPr lang="fr-CH" sz="1400" b="1" dirty="0"/>
              <a:t>Plateforme Cannabis de la CPA, Berne, 11 septembre 2025 </a:t>
            </a:r>
          </a:p>
          <a:p>
            <a:r>
              <a:rPr lang="fr-CH" sz="1400" b="1" dirty="0">
                <a:solidFill>
                  <a:srgbClr val="0070C0"/>
                </a:solidFill>
              </a:rPr>
              <a:t>Platform Cannabis der NAS, Bern, 11 </a:t>
            </a:r>
            <a:r>
              <a:rPr lang="fr-CH" sz="1400" b="1" dirty="0" err="1">
                <a:solidFill>
                  <a:srgbClr val="0070C0"/>
                </a:solidFill>
              </a:rPr>
              <a:t>September</a:t>
            </a:r>
            <a:r>
              <a:rPr lang="fr-CH" sz="1400" b="1" dirty="0">
                <a:solidFill>
                  <a:srgbClr val="0070C0"/>
                </a:solidFill>
              </a:rPr>
              <a:t> 2025</a:t>
            </a:r>
            <a:endParaRPr lang="fr-CH" sz="1400" dirty="0">
              <a:solidFill>
                <a:srgbClr val="0070C0"/>
              </a:solidFill>
            </a:endParaRPr>
          </a:p>
        </p:txBody>
      </p:sp>
    </p:spTree>
    <p:extLst>
      <p:ext uri="{BB962C8B-B14F-4D97-AF65-F5344CB8AC3E}">
        <p14:creationId xmlns:p14="http://schemas.microsoft.com/office/powerpoint/2010/main" val="249568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solidFill>
                  <a:srgbClr val="FF0000"/>
                </a:solidFill>
              </a:rPr>
              <a:t>2022</a:t>
            </a:r>
          </a:p>
        </p:txBody>
      </p:sp>
      <p:pic>
        <p:nvPicPr>
          <p:cNvPr id="6" name="Image 5">
            <a:extLst>
              <a:ext uri="{FF2B5EF4-FFF2-40B4-BE49-F238E27FC236}">
                <a16:creationId xmlns:a16="http://schemas.microsoft.com/office/drawing/2014/main" id="{E7583B22-DC92-9915-1D87-072B6E630C67}"/>
              </a:ext>
            </a:extLst>
          </p:cNvPr>
          <p:cNvPicPr>
            <a:picLocks noChangeAspect="1"/>
          </p:cNvPicPr>
          <p:nvPr/>
        </p:nvPicPr>
        <p:blipFill rotWithShape="1">
          <a:blip r:embed="rId2"/>
          <a:srcRect r="36904"/>
          <a:stretch/>
        </p:blipFill>
        <p:spPr>
          <a:xfrm>
            <a:off x="8845275" y="365125"/>
            <a:ext cx="1544052" cy="6178520"/>
          </a:xfrm>
          <a:prstGeom prst="rect">
            <a:avLst/>
          </a:prstGeom>
        </p:spPr>
      </p:pic>
      <p:sp>
        <p:nvSpPr>
          <p:cNvPr id="5" name="Titel 1">
            <a:extLst>
              <a:ext uri="{FF2B5EF4-FFF2-40B4-BE49-F238E27FC236}">
                <a16:creationId xmlns:a16="http://schemas.microsoft.com/office/drawing/2014/main" id="{AB3C0A33-56C9-A7A5-3CFD-D16A06437262}"/>
              </a:ext>
            </a:extLst>
          </p:cNvPr>
          <p:cNvSpPr txBox="1">
            <a:spLocks/>
          </p:cNvSpPr>
          <p:nvPr/>
        </p:nvSpPr>
        <p:spPr>
          <a:xfrm>
            <a:off x="665348" y="1595205"/>
            <a:ext cx="8114928" cy="385767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sz="3200" dirty="0" err="1"/>
              <a:t>Etude</a:t>
            </a:r>
            <a:r>
              <a:rPr lang="de-CH" sz="3200" dirty="0"/>
              <a:t>/</a:t>
            </a:r>
            <a:r>
              <a:rPr lang="de-CH" sz="3200" dirty="0">
                <a:solidFill>
                  <a:srgbClr val="0070C0"/>
                </a:solidFill>
              </a:rPr>
              <a:t>Studie</a:t>
            </a:r>
            <a:br>
              <a:rPr lang="de-CH" sz="3200" dirty="0"/>
            </a:br>
            <a:br>
              <a:rPr lang="de-CH" sz="3200" dirty="0"/>
            </a:br>
            <a:r>
              <a:rPr lang="fr-FR" sz="3200" dirty="0"/>
              <a:t>APPRENTISSAGES ET BONNES PRATIQUES DANS LA RÉGULATION DU CANNABIS</a:t>
            </a:r>
            <a:br>
              <a:rPr lang="fr-FR" sz="3200" dirty="0"/>
            </a:br>
            <a:br>
              <a:rPr lang="fr-FR" sz="3200" dirty="0"/>
            </a:br>
            <a:r>
              <a:rPr lang="en-US" sz="3200" dirty="0">
                <a:solidFill>
                  <a:srgbClr val="0070C0"/>
                </a:solidFill>
              </a:rPr>
              <a:t>LESSONS LEARNED UND GOOD PRACTICE DER CANNABISREGULIERUNG</a:t>
            </a:r>
            <a:br>
              <a:rPr lang="fr-FR" sz="3200" dirty="0">
                <a:solidFill>
                  <a:srgbClr val="0070C0"/>
                </a:solidFill>
              </a:rPr>
            </a:br>
            <a:br>
              <a:rPr lang="fr-FR" sz="3200" dirty="0">
                <a:solidFill>
                  <a:srgbClr val="0070C0"/>
                </a:solidFill>
              </a:rPr>
            </a:br>
            <a:r>
              <a:rPr lang="fr-FR" sz="2000" dirty="0"/>
              <a:t>Auteure/</a:t>
            </a:r>
            <a:r>
              <a:rPr lang="fr-FR" sz="2000" dirty="0" err="1">
                <a:solidFill>
                  <a:srgbClr val="0070C0"/>
                </a:solidFill>
              </a:rPr>
              <a:t>Autorin</a:t>
            </a:r>
            <a:r>
              <a:rPr lang="fr-FR" sz="2000" dirty="0"/>
              <a:t>: </a:t>
            </a:r>
            <a:r>
              <a:rPr lang="fr-FR" sz="2000" dirty="0">
                <a:solidFill>
                  <a:srgbClr val="FF0000"/>
                </a:solidFill>
              </a:rPr>
              <a:t>Dr. Anne Philibert</a:t>
            </a:r>
            <a:endParaRPr lang="de-CH" sz="2000" dirty="0"/>
          </a:p>
        </p:txBody>
      </p:sp>
    </p:spTree>
    <p:extLst>
      <p:ext uri="{BB962C8B-B14F-4D97-AF65-F5344CB8AC3E}">
        <p14:creationId xmlns:p14="http://schemas.microsoft.com/office/powerpoint/2010/main" val="101012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32709" y="1229897"/>
            <a:ext cx="8903288" cy="644525"/>
          </a:xfrm>
        </p:spPr>
        <p:txBody>
          <a:bodyPr/>
          <a:lstStyle/>
          <a:p>
            <a:r>
              <a:rPr lang="de-CH" dirty="0"/>
              <a:t>Design de </a:t>
            </a:r>
            <a:r>
              <a:rPr lang="de-CH" dirty="0" err="1"/>
              <a:t>l’étude</a:t>
            </a:r>
            <a:r>
              <a:rPr lang="de-CH" dirty="0"/>
              <a:t> / </a:t>
            </a:r>
            <a:r>
              <a:rPr lang="de-CH" dirty="0">
                <a:solidFill>
                  <a:srgbClr val="0070C0"/>
                </a:solidFill>
              </a:rPr>
              <a:t>Studiendesign</a:t>
            </a:r>
          </a:p>
        </p:txBody>
      </p:sp>
      <p:sp>
        <p:nvSpPr>
          <p:cNvPr id="3" name="Inhaltsplatzhalter 2"/>
          <p:cNvSpPr>
            <a:spLocks noGrp="1"/>
          </p:cNvSpPr>
          <p:nvPr>
            <p:ph idx="1"/>
          </p:nvPr>
        </p:nvSpPr>
        <p:spPr>
          <a:xfrm>
            <a:off x="1532709" y="1874422"/>
            <a:ext cx="9518467" cy="3151133"/>
          </a:xfrm>
        </p:spPr>
        <p:txBody>
          <a:bodyPr/>
          <a:lstStyle/>
          <a:p>
            <a:pPr marL="0" indent="0">
              <a:buNone/>
            </a:pPr>
            <a:r>
              <a:rPr lang="de-CH" b="1" dirty="0" err="1"/>
              <a:t>Etude</a:t>
            </a:r>
            <a:r>
              <a:rPr lang="de-CH" b="1" dirty="0"/>
              <a:t> </a:t>
            </a:r>
            <a:r>
              <a:rPr lang="de-CH" b="1" dirty="0" err="1"/>
              <a:t>exploratoire</a:t>
            </a:r>
            <a:r>
              <a:rPr lang="de-CH" b="1" dirty="0"/>
              <a:t> </a:t>
            </a:r>
            <a:r>
              <a:rPr lang="de-CH" b="1" dirty="0" err="1"/>
              <a:t>sur</a:t>
            </a:r>
            <a:r>
              <a:rPr lang="de-CH" b="1" dirty="0"/>
              <a:t> </a:t>
            </a:r>
            <a:r>
              <a:rPr lang="de-CH" b="1" dirty="0" err="1"/>
              <a:t>les</a:t>
            </a:r>
            <a:r>
              <a:rPr lang="de-CH" b="1" dirty="0"/>
              <a:t> </a:t>
            </a:r>
            <a:r>
              <a:rPr lang="de-CH" b="1" dirty="0" err="1"/>
              <a:t>apprentissages</a:t>
            </a:r>
            <a:r>
              <a:rPr lang="de-CH" b="1" dirty="0"/>
              <a:t> </a:t>
            </a:r>
            <a:r>
              <a:rPr lang="de-CH" b="1" dirty="0" err="1"/>
              <a:t>liés</a:t>
            </a:r>
            <a:r>
              <a:rPr lang="de-CH" b="1" dirty="0"/>
              <a:t> </a:t>
            </a:r>
            <a:r>
              <a:rPr lang="de-CH" b="1" dirty="0" err="1"/>
              <a:t>aux</a:t>
            </a:r>
            <a:r>
              <a:rPr lang="de-CH" b="1" dirty="0"/>
              <a:t> </a:t>
            </a:r>
            <a:r>
              <a:rPr lang="de-CH" b="1" dirty="0" err="1"/>
              <a:t>processus</a:t>
            </a:r>
            <a:r>
              <a:rPr lang="de-CH" b="1" dirty="0"/>
              <a:t> de </a:t>
            </a:r>
            <a:r>
              <a:rPr lang="de-CH" b="1" dirty="0" err="1"/>
              <a:t>régulation</a:t>
            </a:r>
            <a:r>
              <a:rPr lang="de-CH" b="1" dirty="0"/>
              <a:t> </a:t>
            </a:r>
            <a:r>
              <a:rPr lang="de-CH" b="1" dirty="0" err="1"/>
              <a:t>aux</a:t>
            </a:r>
            <a:r>
              <a:rPr lang="de-CH" b="1" dirty="0"/>
              <a:t> Etats-Unis, au Canada et en Uruguay </a:t>
            </a:r>
          </a:p>
          <a:p>
            <a:pPr marL="0" indent="0">
              <a:buNone/>
            </a:pPr>
            <a:r>
              <a:rPr lang="de-CH" dirty="0">
                <a:solidFill>
                  <a:srgbClr val="0070C0"/>
                </a:solidFill>
              </a:rPr>
              <a:t>Explorative Studie über die Erfahrungen aus Regulierungsprozessen in den USA, Kanada und Uruguay</a:t>
            </a:r>
          </a:p>
          <a:p>
            <a:pPr marL="0" indent="0">
              <a:buNone/>
            </a:pPr>
            <a:r>
              <a:rPr lang="de-CH" b="1" dirty="0"/>
              <a:t>21 </a:t>
            </a:r>
            <a:r>
              <a:rPr lang="de-CH" b="1" dirty="0" err="1"/>
              <a:t>Entretiens</a:t>
            </a:r>
            <a:r>
              <a:rPr lang="de-CH" b="1" dirty="0"/>
              <a:t> </a:t>
            </a:r>
            <a:r>
              <a:rPr lang="de-CH" b="1" dirty="0" err="1"/>
              <a:t>avec</a:t>
            </a:r>
            <a:r>
              <a:rPr lang="de-CH" b="1" dirty="0"/>
              <a:t> des </a:t>
            </a:r>
            <a:r>
              <a:rPr lang="de-CH" b="1" dirty="0" err="1"/>
              <a:t>personnes</a:t>
            </a:r>
            <a:r>
              <a:rPr lang="de-CH" b="1" dirty="0"/>
              <a:t> </a:t>
            </a:r>
            <a:r>
              <a:rPr lang="de-CH" b="1" dirty="0" err="1"/>
              <a:t>impliquées</a:t>
            </a:r>
            <a:r>
              <a:rPr lang="de-CH" b="1" dirty="0"/>
              <a:t> </a:t>
            </a:r>
            <a:r>
              <a:rPr lang="de-CH" b="1" dirty="0" err="1"/>
              <a:t>dans</a:t>
            </a:r>
            <a:r>
              <a:rPr lang="de-CH" b="1" dirty="0"/>
              <a:t> </a:t>
            </a:r>
            <a:r>
              <a:rPr lang="de-CH" b="1" dirty="0" err="1"/>
              <a:t>les</a:t>
            </a:r>
            <a:r>
              <a:rPr lang="de-CH" b="1" dirty="0"/>
              <a:t> </a:t>
            </a:r>
            <a:r>
              <a:rPr lang="de-CH" b="1" dirty="0" err="1"/>
              <a:t>processus</a:t>
            </a:r>
            <a:r>
              <a:rPr lang="de-CH" b="1" dirty="0"/>
              <a:t> de </a:t>
            </a:r>
            <a:r>
              <a:rPr lang="de-CH" b="1" dirty="0" err="1"/>
              <a:t>régulation</a:t>
            </a:r>
            <a:endParaRPr lang="de-CH" b="1" dirty="0"/>
          </a:p>
          <a:p>
            <a:pPr marL="0" indent="0">
              <a:buNone/>
            </a:pPr>
            <a:r>
              <a:rPr lang="de-CH" dirty="0">
                <a:solidFill>
                  <a:srgbClr val="0070C0"/>
                </a:solidFill>
              </a:rPr>
              <a:t>21 Interviews mit Personen, die in Regulierungsprozessen involviert sind</a:t>
            </a:r>
          </a:p>
          <a:p>
            <a:pPr marL="0" indent="0">
              <a:buNone/>
            </a:pPr>
            <a:r>
              <a:rPr lang="de-CH" b="1" dirty="0"/>
              <a:t>Focus </a:t>
            </a:r>
            <a:r>
              <a:rPr lang="de-CH" b="1" dirty="0" err="1"/>
              <a:t>sur</a:t>
            </a:r>
            <a:r>
              <a:rPr lang="de-CH" b="1" dirty="0"/>
              <a:t> </a:t>
            </a:r>
            <a:r>
              <a:rPr lang="de-CH" b="1" dirty="0" err="1"/>
              <a:t>les</a:t>
            </a:r>
            <a:r>
              <a:rPr lang="de-CH" b="1" dirty="0"/>
              <a:t> </a:t>
            </a:r>
            <a:r>
              <a:rPr lang="de-CH" b="1" dirty="0" err="1"/>
              <a:t>bonnes</a:t>
            </a:r>
            <a:r>
              <a:rPr lang="de-CH" b="1" dirty="0"/>
              <a:t> </a:t>
            </a:r>
            <a:r>
              <a:rPr lang="de-CH" b="1" dirty="0" err="1"/>
              <a:t>pratiques</a:t>
            </a:r>
            <a:r>
              <a:rPr lang="de-CH" b="1" dirty="0"/>
              <a:t> et </a:t>
            </a:r>
            <a:r>
              <a:rPr lang="de-CH" b="1" dirty="0" err="1"/>
              <a:t>les</a:t>
            </a:r>
            <a:r>
              <a:rPr lang="de-CH" b="1" dirty="0"/>
              <a:t> </a:t>
            </a:r>
            <a:r>
              <a:rPr lang="de-CH" b="1" dirty="0" err="1"/>
              <a:t>aspects</a:t>
            </a:r>
            <a:r>
              <a:rPr lang="de-CH" b="1" dirty="0"/>
              <a:t> </a:t>
            </a:r>
            <a:r>
              <a:rPr lang="de-CH" b="1" dirty="0" err="1"/>
              <a:t>problématiques</a:t>
            </a:r>
            <a:r>
              <a:rPr lang="de-CH" b="1" dirty="0"/>
              <a:t> de la </a:t>
            </a:r>
            <a:r>
              <a:rPr lang="de-CH" b="1" dirty="0" err="1"/>
              <a:t>régulation</a:t>
            </a:r>
            <a:r>
              <a:rPr lang="de-CH" b="1" dirty="0"/>
              <a:t> du </a:t>
            </a:r>
            <a:r>
              <a:rPr lang="de-CH" b="1" dirty="0" err="1"/>
              <a:t>marché</a:t>
            </a:r>
            <a:r>
              <a:rPr lang="de-CH" b="1" dirty="0"/>
              <a:t> du Cannabis </a:t>
            </a:r>
            <a:r>
              <a:rPr lang="de-CH" b="1" u="sng" dirty="0" err="1"/>
              <a:t>d’un</a:t>
            </a:r>
            <a:r>
              <a:rPr lang="de-CH" b="1" u="sng" dirty="0"/>
              <a:t> </a:t>
            </a:r>
            <a:r>
              <a:rPr lang="de-CH" b="1" u="sng" dirty="0" err="1"/>
              <a:t>point</a:t>
            </a:r>
            <a:r>
              <a:rPr lang="de-CH" b="1" u="sng" dirty="0"/>
              <a:t> de vue de </a:t>
            </a:r>
            <a:r>
              <a:rPr lang="de-CH" b="1" u="sng" dirty="0" err="1"/>
              <a:t>santé</a:t>
            </a:r>
            <a:r>
              <a:rPr lang="de-CH" b="1" u="sng" dirty="0"/>
              <a:t> </a:t>
            </a:r>
            <a:r>
              <a:rPr lang="de-CH" b="1" u="sng" dirty="0" err="1"/>
              <a:t>publique</a:t>
            </a:r>
            <a:endParaRPr lang="de-CH" b="1" u="sng" dirty="0"/>
          </a:p>
          <a:p>
            <a:pPr marL="0" indent="0">
              <a:buNone/>
            </a:pPr>
            <a:r>
              <a:rPr lang="de-CH" dirty="0">
                <a:solidFill>
                  <a:srgbClr val="0070C0"/>
                </a:solidFill>
              </a:rPr>
              <a:t>Fokus der Interviews auf </a:t>
            </a:r>
            <a:r>
              <a:rPr lang="de-CH" dirty="0" err="1">
                <a:solidFill>
                  <a:srgbClr val="0070C0"/>
                </a:solidFill>
              </a:rPr>
              <a:t>Good</a:t>
            </a:r>
            <a:r>
              <a:rPr lang="de-CH" dirty="0">
                <a:solidFill>
                  <a:srgbClr val="0070C0"/>
                </a:solidFill>
              </a:rPr>
              <a:t> Practice und problematische Punkte in der Regulierung des Cannabismarkts </a:t>
            </a:r>
            <a:r>
              <a:rPr lang="de-CH" u="sng" dirty="0">
                <a:solidFill>
                  <a:srgbClr val="0070C0"/>
                </a:solidFill>
              </a:rPr>
              <a:t>im Hinblick auf die öffentliche Gesundheit</a:t>
            </a:r>
            <a:endParaRPr lang="de-CH" dirty="0">
              <a:solidFill>
                <a:srgbClr val="0070C0"/>
              </a:solidFill>
            </a:endParaRPr>
          </a:p>
          <a:p>
            <a:endParaRPr lang="de-CH" dirty="0"/>
          </a:p>
        </p:txBody>
      </p:sp>
    </p:spTree>
    <p:extLst>
      <p:ext uri="{BB962C8B-B14F-4D97-AF65-F5344CB8AC3E}">
        <p14:creationId xmlns:p14="http://schemas.microsoft.com/office/powerpoint/2010/main" val="2843935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bwMode="auto">
          <a:xfrm>
            <a:off x="2351584" y="332656"/>
            <a:ext cx="8064896" cy="12687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CH" sz="2400">
              <a:solidFill>
                <a:srgbClr val="000000"/>
              </a:solidFill>
              <a:latin typeface="Times" pitchFamily="18" charset="0"/>
            </a:endParaRPr>
          </a:p>
        </p:txBody>
      </p:sp>
      <p:graphicFrame>
        <p:nvGraphicFramePr>
          <p:cNvPr id="5" name="Diagramm 4"/>
          <p:cNvGraphicFramePr/>
          <p:nvPr>
            <p:extLst>
              <p:ext uri="{D42A27DB-BD31-4B8C-83A1-F6EECF244321}">
                <p14:modId xmlns:p14="http://schemas.microsoft.com/office/powerpoint/2010/main" val="2644489088"/>
              </p:ext>
            </p:extLst>
          </p:nvPr>
        </p:nvGraphicFramePr>
        <p:xfrm>
          <a:off x="2711624" y="905173"/>
          <a:ext cx="7128792" cy="5620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643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3200" b="1" dirty="0" err="1"/>
              <a:t>Règles</a:t>
            </a:r>
            <a:r>
              <a:rPr lang="de-CH" sz="3200" b="1" dirty="0"/>
              <a:t> de </a:t>
            </a:r>
            <a:r>
              <a:rPr lang="de-CH" sz="3200" b="1" dirty="0" err="1"/>
              <a:t>marché</a:t>
            </a:r>
            <a:r>
              <a:rPr lang="de-CH" sz="3200" b="1" dirty="0"/>
              <a:t> </a:t>
            </a:r>
            <a:r>
              <a:rPr lang="de-CH" sz="3200" b="1" dirty="0" err="1"/>
              <a:t>strictes</a:t>
            </a:r>
            <a:br>
              <a:rPr lang="de-CH" sz="3200" b="1" dirty="0"/>
            </a:br>
            <a:r>
              <a:rPr lang="de-CH" sz="3200" b="1" dirty="0">
                <a:solidFill>
                  <a:srgbClr val="0070C0"/>
                </a:solidFill>
              </a:rPr>
              <a:t>Strenge</a:t>
            </a:r>
            <a:r>
              <a:rPr lang="de-CH" dirty="0">
                <a:solidFill>
                  <a:srgbClr val="0070C0"/>
                </a:solidFill>
              </a:rPr>
              <a:t> Marktregulierung</a:t>
            </a:r>
          </a:p>
        </p:txBody>
      </p:sp>
      <p:sp>
        <p:nvSpPr>
          <p:cNvPr id="3" name="Inhaltsplatzhalter 2"/>
          <p:cNvSpPr>
            <a:spLocks noGrp="1"/>
          </p:cNvSpPr>
          <p:nvPr>
            <p:ph idx="1"/>
          </p:nvPr>
        </p:nvSpPr>
        <p:spPr>
          <a:xfrm>
            <a:off x="1729318" y="2473234"/>
            <a:ext cx="9130271" cy="3017632"/>
          </a:xfrm>
        </p:spPr>
        <p:txBody>
          <a:bodyPr/>
          <a:lstStyle/>
          <a:p>
            <a:pPr marL="0" indent="0">
              <a:buNone/>
            </a:pPr>
            <a:r>
              <a:rPr lang="de-CH" sz="1800" b="1" dirty="0" err="1"/>
              <a:t>Vente</a:t>
            </a:r>
            <a:r>
              <a:rPr lang="de-CH" sz="1800" b="1" dirty="0"/>
              <a:t> au </a:t>
            </a:r>
            <a:r>
              <a:rPr lang="de-CH" sz="1800" b="1" dirty="0" err="1"/>
              <a:t>détail</a:t>
            </a:r>
            <a:r>
              <a:rPr lang="de-CH" sz="1800" b="1" dirty="0"/>
              <a:t> à </a:t>
            </a:r>
            <a:r>
              <a:rPr lang="de-CH" sz="1800" b="1" dirty="0" err="1"/>
              <a:t>visée</a:t>
            </a:r>
            <a:r>
              <a:rPr lang="de-CH" sz="1800" b="1" dirty="0"/>
              <a:t> non </a:t>
            </a:r>
            <a:r>
              <a:rPr lang="de-CH" sz="1800" b="1" dirty="0" err="1"/>
              <a:t>lucrative</a:t>
            </a:r>
            <a:r>
              <a:rPr lang="de-CH" sz="1800" b="1" dirty="0"/>
              <a:t>/</a:t>
            </a:r>
            <a:r>
              <a:rPr lang="de-CH" sz="1800" b="1" dirty="0" err="1"/>
              <a:t>peu</a:t>
            </a:r>
            <a:r>
              <a:rPr lang="de-CH" sz="1800" b="1" dirty="0"/>
              <a:t> </a:t>
            </a:r>
            <a:r>
              <a:rPr lang="de-CH" sz="1800" b="1" dirty="0" err="1"/>
              <a:t>lucrative</a:t>
            </a:r>
            <a:endParaRPr lang="de-CH" sz="1800" b="1" dirty="0"/>
          </a:p>
          <a:p>
            <a:pPr marL="0" indent="0">
              <a:buNone/>
            </a:pPr>
            <a:r>
              <a:rPr lang="de-CH" sz="1800" dirty="0">
                <a:solidFill>
                  <a:srgbClr val="0070C0"/>
                </a:solidFill>
              </a:rPr>
              <a:t>Keine/minimale Gewinnorientierung des Detailhandels</a:t>
            </a:r>
          </a:p>
          <a:p>
            <a:pPr marL="0" indent="0">
              <a:buNone/>
            </a:pPr>
            <a:r>
              <a:rPr lang="de-CH" sz="1800" b="1" dirty="0" err="1"/>
              <a:t>Interdiction</a:t>
            </a:r>
            <a:r>
              <a:rPr lang="de-CH" sz="1800" b="1" dirty="0"/>
              <a:t> </a:t>
            </a:r>
            <a:r>
              <a:rPr lang="de-CH" sz="1800" b="1" dirty="0" err="1"/>
              <a:t>ou</a:t>
            </a:r>
            <a:r>
              <a:rPr lang="de-CH" sz="1800" b="1" dirty="0"/>
              <a:t> forte </a:t>
            </a:r>
            <a:r>
              <a:rPr lang="de-CH" sz="1800" b="1" dirty="0" err="1"/>
              <a:t>limitation</a:t>
            </a:r>
            <a:r>
              <a:rPr lang="de-CH" sz="1800" b="1" dirty="0"/>
              <a:t> de la </a:t>
            </a:r>
            <a:r>
              <a:rPr lang="de-CH" sz="1800" b="1" dirty="0" err="1"/>
              <a:t>publicité</a:t>
            </a:r>
            <a:r>
              <a:rPr lang="de-CH" sz="1800" b="1" dirty="0"/>
              <a:t> et de la </a:t>
            </a:r>
            <a:r>
              <a:rPr lang="de-CH" sz="1800" b="1" dirty="0" err="1"/>
              <a:t>promotion</a:t>
            </a:r>
            <a:endParaRPr lang="de-CH" sz="1800" b="1" dirty="0"/>
          </a:p>
          <a:p>
            <a:pPr marL="0" indent="0">
              <a:buNone/>
            </a:pPr>
            <a:r>
              <a:rPr lang="de-CH" sz="1800" dirty="0">
                <a:solidFill>
                  <a:srgbClr val="0070C0"/>
                </a:solidFill>
              </a:rPr>
              <a:t>Verbot oder starke Eingrenzung von Werbung und Verkaufsförderung</a:t>
            </a:r>
          </a:p>
          <a:p>
            <a:pPr marL="0" indent="0">
              <a:buNone/>
            </a:pPr>
            <a:r>
              <a:rPr lang="de-CH" sz="1800" b="1" dirty="0" err="1"/>
              <a:t>Définitions</a:t>
            </a:r>
            <a:r>
              <a:rPr lang="de-CH" sz="1800" b="1" dirty="0"/>
              <a:t> </a:t>
            </a:r>
            <a:r>
              <a:rPr lang="de-CH" sz="1800" b="1" dirty="0" err="1"/>
              <a:t>précises</a:t>
            </a:r>
            <a:r>
              <a:rPr lang="de-CH" sz="1800" b="1" dirty="0"/>
              <a:t> des </a:t>
            </a:r>
            <a:r>
              <a:rPr lang="de-CH" sz="1800" b="1" dirty="0" err="1"/>
              <a:t>termes</a:t>
            </a:r>
            <a:r>
              <a:rPr lang="de-CH" sz="1800" b="1" dirty="0"/>
              <a:t>/</a:t>
            </a:r>
            <a:r>
              <a:rPr lang="de-CH" sz="1800" b="1" dirty="0" err="1"/>
              <a:t>produits</a:t>
            </a:r>
            <a:r>
              <a:rPr lang="de-CH" sz="1800" b="1" dirty="0"/>
              <a:t>/</a:t>
            </a:r>
            <a:r>
              <a:rPr lang="de-CH" sz="1800" b="1" dirty="0" err="1"/>
              <a:t>règles</a:t>
            </a:r>
            <a:r>
              <a:rPr lang="de-CH" sz="1800" b="1" dirty="0"/>
              <a:t> </a:t>
            </a:r>
            <a:r>
              <a:rPr lang="de-CH" sz="1800" b="1" dirty="0" err="1"/>
              <a:t>pour</a:t>
            </a:r>
            <a:r>
              <a:rPr lang="de-CH" sz="1800" b="1" dirty="0"/>
              <a:t> le </a:t>
            </a:r>
            <a:r>
              <a:rPr lang="de-CH" sz="1800" b="1" dirty="0" err="1"/>
              <a:t>marché</a:t>
            </a:r>
            <a:r>
              <a:rPr lang="de-CH" sz="1800" b="1" dirty="0"/>
              <a:t> et </a:t>
            </a:r>
            <a:r>
              <a:rPr lang="de-CH" sz="1800" b="1" dirty="0" err="1"/>
              <a:t>les</a:t>
            </a:r>
            <a:r>
              <a:rPr lang="de-CH" sz="1800" b="1" dirty="0"/>
              <a:t> </a:t>
            </a:r>
            <a:r>
              <a:rPr lang="de-CH" sz="1800" b="1" dirty="0" err="1"/>
              <a:t>régulateurs</a:t>
            </a:r>
            <a:endParaRPr lang="de-CH" sz="1800" b="1" dirty="0"/>
          </a:p>
          <a:p>
            <a:pPr marL="0" indent="0">
              <a:buNone/>
            </a:pPr>
            <a:r>
              <a:rPr lang="de-CH" sz="1800" dirty="0">
                <a:solidFill>
                  <a:srgbClr val="0070C0"/>
                </a:solidFill>
              </a:rPr>
              <a:t>Präzise Definitionen für Termini/Produkte/Regeln für Marktteilnehmende und Regulatoren</a:t>
            </a:r>
          </a:p>
          <a:p>
            <a:pPr marL="0" indent="0">
              <a:buNone/>
            </a:pPr>
            <a:r>
              <a:rPr lang="de-CH" sz="1800" b="1" dirty="0" err="1"/>
              <a:t>Conditions</a:t>
            </a:r>
            <a:r>
              <a:rPr lang="de-CH" sz="1800" b="1" dirty="0"/>
              <a:t> </a:t>
            </a:r>
            <a:r>
              <a:rPr lang="de-CH" sz="1800" b="1" dirty="0" err="1"/>
              <a:t>claires</a:t>
            </a:r>
            <a:r>
              <a:rPr lang="de-CH" sz="1800" b="1" dirty="0"/>
              <a:t> </a:t>
            </a:r>
            <a:r>
              <a:rPr lang="de-CH" sz="1800" b="1" dirty="0" err="1"/>
              <a:t>pour</a:t>
            </a:r>
            <a:r>
              <a:rPr lang="de-CH" sz="1800" b="1" dirty="0"/>
              <a:t> </a:t>
            </a:r>
            <a:r>
              <a:rPr lang="de-CH" sz="1800" b="1" dirty="0" err="1"/>
              <a:t>les</a:t>
            </a:r>
            <a:r>
              <a:rPr lang="de-CH" sz="1800" b="1" dirty="0"/>
              <a:t> </a:t>
            </a:r>
            <a:r>
              <a:rPr lang="de-CH" sz="1800" b="1" dirty="0" err="1"/>
              <a:t>produits</a:t>
            </a:r>
            <a:r>
              <a:rPr lang="de-CH" sz="1800" b="1" dirty="0"/>
              <a:t> (</a:t>
            </a:r>
            <a:r>
              <a:rPr lang="de-CH" sz="1800" b="1" dirty="0" err="1"/>
              <a:t>taux</a:t>
            </a:r>
            <a:r>
              <a:rPr lang="de-CH" sz="1800" b="1" dirty="0"/>
              <a:t> de THC, </a:t>
            </a:r>
            <a:r>
              <a:rPr lang="de-CH" sz="1800" b="1" dirty="0" err="1"/>
              <a:t>types</a:t>
            </a:r>
            <a:r>
              <a:rPr lang="de-CH" sz="1800" b="1" dirty="0"/>
              <a:t>, </a:t>
            </a:r>
            <a:r>
              <a:rPr lang="de-CH" sz="1800" b="1" dirty="0" err="1"/>
              <a:t>emballages</a:t>
            </a:r>
            <a:r>
              <a:rPr lang="de-CH" sz="1800" b="1" dirty="0"/>
              <a:t>, etc.)</a:t>
            </a:r>
          </a:p>
          <a:p>
            <a:pPr marL="0" indent="0">
              <a:buNone/>
            </a:pPr>
            <a:r>
              <a:rPr lang="de-CH" sz="1800" dirty="0">
                <a:solidFill>
                  <a:srgbClr val="0070C0"/>
                </a:solidFill>
              </a:rPr>
              <a:t>Klare Auflagen für Produkte (THC-Gehalt, Art, Kennzeichnung, Verpackung…).</a:t>
            </a:r>
          </a:p>
          <a:p>
            <a:pPr marL="0" indent="0">
              <a:buNone/>
            </a:pPr>
            <a:r>
              <a:rPr lang="de-CH" sz="1800" b="1" dirty="0"/>
              <a:t>Information </a:t>
            </a:r>
            <a:r>
              <a:rPr lang="de-CH" sz="1800" b="1" dirty="0" err="1"/>
              <a:t>indépendantes</a:t>
            </a:r>
            <a:r>
              <a:rPr lang="de-CH" sz="1800" b="1" dirty="0"/>
              <a:t> </a:t>
            </a:r>
            <a:r>
              <a:rPr lang="de-CH" sz="1800" b="1" dirty="0" err="1"/>
              <a:t>sur</a:t>
            </a:r>
            <a:r>
              <a:rPr lang="de-CH" sz="1800" b="1" dirty="0"/>
              <a:t> </a:t>
            </a:r>
            <a:r>
              <a:rPr lang="de-CH" sz="1800" b="1" dirty="0" err="1"/>
              <a:t>les</a:t>
            </a:r>
            <a:r>
              <a:rPr lang="de-CH" sz="1800" b="1" dirty="0"/>
              <a:t> </a:t>
            </a:r>
            <a:r>
              <a:rPr lang="de-CH" sz="1800" b="1" dirty="0" err="1"/>
              <a:t>risques</a:t>
            </a:r>
            <a:r>
              <a:rPr lang="de-CH" sz="1800" b="1" dirty="0"/>
              <a:t> </a:t>
            </a:r>
            <a:r>
              <a:rPr lang="de-CH" sz="1800" b="1" dirty="0" err="1"/>
              <a:t>liés</a:t>
            </a:r>
            <a:r>
              <a:rPr lang="de-CH" sz="1800" b="1" dirty="0"/>
              <a:t> à la </a:t>
            </a:r>
            <a:r>
              <a:rPr lang="de-CH" sz="1800" b="1" dirty="0" err="1"/>
              <a:t>consommation</a:t>
            </a:r>
            <a:endParaRPr lang="de-CH" sz="1800" b="1" dirty="0"/>
          </a:p>
          <a:p>
            <a:pPr marL="0" indent="0">
              <a:buNone/>
            </a:pPr>
            <a:r>
              <a:rPr lang="de-CH" sz="1800" dirty="0">
                <a:solidFill>
                  <a:srgbClr val="0070C0"/>
                </a:solidFill>
              </a:rPr>
              <a:t>Unabhängige Information zu Risiken des Cannabiskonsums </a:t>
            </a:r>
          </a:p>
          <a:p>
            <a:endParaRPr lang="de-CH" sz="2000" dirty="0"/>
          </a:p>
          <a:p>
            <a:endParaRPr lang="de-CH" sz="2000" dirty="0"/>
          </a:p>
        </p:txBody>
      </p:sp>
    </p:spTree>
    <p:extLst>
      <p:ext uri="{BB962C8B-B14F-4D97-AF65-F5344CB8AC3E}">
        <p14:creationId xmlns:p14="http://schemas.microsoft.com/office/powerpoint/2010/main" val="218407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0D63D-F22F-012D-3975-194673595F43}"/>
              </a:ext>
            </a:extLst>
          </p:cNvPr>
          <p:cNvSpPr>
            <a:spLocks noGrp="1"/>
          </p:cNvSpPr>
          <p:nvPr>
            <p:ph type="title"/>
          </p:nvPr>
        </p:nvSpPr>
        <p:spPr>
          <a:xfrm>
            <a:off x="838200" y="1"/>
            <a:ext cx="10515600" cy="1201782"/>
          </a:xfrm>
        </p:spPr>
        <p:txBody>
          <a:bodyPr>
            <a:normAutofit/>
          </a:bodyPr>
          <a:lstStyle/>
          <a:p>
            <a:r>
              <a:rPr lang="de-CH" sz="3600" dirty="0"/>
              <a:t>Position de la CFANT (2022) / </a:t>
            </a:r>
            <a:r>
              <a:rPr lang="de-CH" sz="3600" dirty="0">
                <a:solidFill>
                  <a:srgbClr val="0070C0"/>
                </a:solidFill>
              </a:rPr>
              <a:t>Position der EKSN (2022)</a:t>
            </a:r>
            <a:r>
              <a:rPr lang="de-CH" sz="3600" dirty="0"/>
              <a:t> </a:t>
            </a:r>
            <a:br>
              <a:rPr lang="de-CH" sz="3600" dirty="0"/>
            </a:br>
            <a:endParaRPr lang="fr-CH" sz="2400" dirty="0">
              <a:solidFill>
                <a:srgbClr val="0070C0"/>
              </a:solidFill>
            </a:endParaRPr>
          </a:p>
        </p:txBody>
      </p:sp>
      <p:sp>
        <p:nvSpPr>
          <p:cNvPr id="3" name="Espace réservé du contenu 2">
            <a:extLst>
              <a:ext uri="{FF2B5EF4-FFF2-40B4-BE49-F238E27FC236}">
                <a16:creationId xmlns:a16="http://schemas.microsoft.com/office/drawing/2014/main" id="{34FA9414-B8AD-A677-0841-B216ED911242}"/>
              </a:ext>
            </a:extLst>
          </p:cNvPr>
          <p:cNvSpPr>
            <a:spLocks noGrp="1"/>
          </p:cNvSpPr>
          <p:nvPr>
            <p:ph idx="1"/>
          </p:nvPr>
        </p:nvSpPr>
        <p:spPr>
          <a:xfrm>
            <a:off x="838200" y="1097280"/>
            <a:ext cx="10515600" cy="5079683"/>
          </a:xfrm>
        </p:spPr>
        <p:txBody>
          <a:bodyPr>
            <a:normAutofit fontScale="25000" lnSpcReduction="20000"/>
          </a:bodyPr>
          <a:lstStyle/>
          <a:p>
            <a:pPr marL="0" indent="0">
              <a:buNone/>
            </a:pPr>
            <a:r>
              <a:rPr lang="fr-CH" sz="5600" b="1" dirty="0">
                <a:latin typeface="Arial" panose="020B0604020202020204" pitchFamily="34" charset="0"/>
              </a:rPr>
              <a:t>Contrôlé / </a:t>
            </a:r>
            <a:r>
              <a:rPr lang="fr-CH" sz="5600" b="1" dirty="0" err="1">
                <a:solidFill>
                  <a:srgbClr val="0070C0"/>
                </a:solidFill>
                <a:latin typeface="Arial" panose="020B0604020202020204" pitchFamily="34" charset="0"/>
              </a:rPr>
              <a:t>Kontrolliert</a:t>
            </a:r>
            <a:endParaRPr lang="fr-CH" sz="5600" b="1" dirty="0">
              <a:solidFill>
                <a:srgbClr val="0070C0"/>
              </a:solidFill>
              <a:highlight>
                <a:srgbClr val="FFFF00"/>
              </a:highlight>
              <a:latin typeface="Arial" panose="020B0604020202020204" pitchFamily="34" charset="0"/>
            </a:endParaRPr>
          </a:p>
          <a:p>
            <a:pPr marL="0" indent="0">
              <a:lnSpc>
                <a:spcPct val="120000"/>
              </a:lnSpc>
              <a:spcBef>
                <a:spcPts val="600"/>
              </a:spcBef>
              <a:spcAft>
                <a:spcPts val="600"/>
              </a:spcAft>
              <a:buNone/>
            </a:pPr>
            <a:r>
              <a:rPr lang="fr-FR" sz="4800" dirty="0">
                <a:latin typeface="Arial" panose="020B0604020202020204" pitchFamily="34" charset="0"/>
                <a:cs typeface="Arial" panose="020B0604020202020204" pitchFamily="34" charset="0"/>
              </a:rPr>
              <a:t>Ceux et celles qui consomment du cannabis doivent avoir accès à des produits dûment contrôlés et dont les risques ont été évalués par un organisme indépendant. Elles doivent aussi accéder à des informations sur les risques liés à la consommation et sur les moyens de les réduire</a:t>
            </a:r>
            <a:endParaRPr lang="de-DE" sz="48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r>
              <a:rPr lang="de-DE" sz="5400" dirty="0">
                <a:solidFill>
                  <a:srgbClr val="0070C0"/>
                </a:solidFill>
                <a:latin typeface="Arial" panose="020B0604020202020204" pitchFamily="34" charset="0"/>
                <a:cs typeface="Arial" panose="020B0604020202020204" pitchFamily="34" charset="0"/>
              </a:rPr>
              <a:t>Di</a:t>
            </a:r>
            <a:r>
              <a:rPr lang="de-DE" sz="4800" dirty="0">
                <a:solidFill>
                  <a:srgbClr val="0070C0"/>
                </a:solidFill>
                <a:latin typeface="Arial" panose="020B0604020202020204" pitchFamily="34" charset="0"/>
                <a:cs typeface="Arial" panose="020B0604020202020204" pitchFamily="34" charset="0"/>
              </a:rPr>
              <a:t>ejenigen, die Cannabis konsumieren, müssen Zugang zu </a:t>
            </a:r>
            <a:r>
              <a:rPr lang="de-DE" sz="4800" dirty="0" err="1">
                <a:solidFill>
                  <a:srgbClr val="0070C0"/>
                </a:solidFill>
                <a:latin typeface="Arial" panose="020B0604020202020204" pitchFamily="34" charset="0"/>
                <a:cs typeface="Arial" panose="020B0604020202020204" pitchFamily="34" charset="0"/>
              </a:rPr>
              <a:t>ordnungsgemäss</a:t>
            </a:r>
            <a:r>
              <a:rPr lang="de-DE" sz="4800" dirty="0">
                <a:solidFill>
                  <a:srgbClr val="0070C0"/>
                </a:solidFill>
                <a:latin typeface="Arial" panose="020B0604020202020204" pitchFamily="34" charset="0"/>
                <a:cs typeface="Arial" panose="020B0604020202020204" pitchFamily="34" charset="0"/>
              </a:rPr>
              <a:t> kontrollierten Produkten haben, deren Risiken von einer unabhängigen Stelle bewertet werden. Personen, die Cannabis konsumieren, müssen Zugang zu Informationen über die Risiken des Konsums haben, wie auch über Möglichkeiten, diese Risiken zu verringern.</a:t>
            </a:r>
            <a:r>
              <a:rPr lang="de-DE" sz="4700" dirty="0">
                <a:solidFill>
                  <a:srgbClr val="0070C0"/>
                </a:solidFill>
                <a:effectLst/>
                <a:latin typeface="Arial" panose="020B0604020202020204" pitchFamily="34" charset="0"/>
                <a:cs typeface="Arial" panose="020B0604020202020204" pitchFamily="34" charset="0"/>
              </a:rPr>
              <a:t>. </a:t>
            </a:r>
            <a:endParaRPr lang="fr-CH" sz="4700" dirty="0">
              <a:solidFill>
                <a:srgbClr val="0070C0"/>
              </a:solidFill>
              <a:latin typeface="Arial" panose="020B0604020202020204" pitchFamily="34" charset="0"/>
              <a:cs typeface="Arial" panose="020B0604020202020204" pitchFamily="34" charset="0"/>
            </a:endParaRPr>
          </a:p>
          <a:p>
            <a:pPr marL="0" indent="0">
              <a:buNone/>
            </a:pPr>
            <a:r>
              <a:rPr lang="fr-CH" sz="5600" b="1" dirty="0">
                <a:latin typeface="Arial" panose="020B0604020202020204" pitchFamily="34" charset="0"/>
              </a:rPr>
              <a:t>Accessible / </a:t>
            </a:r>
            <a:r>
              <a:rPr lang="fr-CH" sz="5600" b="1" dirty="0" err="1">
                <a:solidFill>
                  <a:srgbClr val="0070C0"/>
                </a:solidFill>
                <a:latin typeface="Arial" panose="020B0604020202020204" pitchFamily="34" charset="0"/>
              </a:rPr>
              <a:t>Zugänglich</a:t>
            </a:r>
            <a:endParaRPr lang="de-DE" sz="5600" dirty="0">
              <a:solidFill>
                <a:srgbClr val="0070C0"/>
              </a:solidFill>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r>
              <a:rPr lang="fr-FR" sz="4800" dirty="0">
                <a:latin typeface="Arial" panose="020B0604020202020204" pitchFamily="34" charset="0"/>
                <a:cs typeface="Arial" panose="020B0604020202020204" pitchFamily="34" charset="0"/>
              </a:rPr>
              <a:t>Des modèles d’accès limité, comme la seule décriminalisation de la consommation, la possibilité de produire le cannabis uniquement soi-même ou la vente/remise dans le cadre du système de santé, sont insuffisants parce qu’ils ne constituent pas une alternative crédible au marché noir et qu’ils remettent ainsi en question l’accès à du cannabis contrôlé. Ces solutions partielles tendent aussi à créer des zones grises.</a:t>
            </a:r>
          </a:p>
          <a:p>
            <a:pPr marL="0" indent="0">
              <a:lnSpc>
                <a:spcPct val="120000"/>
              </a:lnSpc>
              <a:spcBef>
                <a:spcPts val="600"/>
              </a:spcBef>
              <a:spcAft>
                <a:spcPts val="600"/>
              </a:spcAft>
              <a:buNone/>
            </a:pPr>
            <a:r>
              <a:rPr lang="de-DE" sz="4800" dirty="0">
                <a:solidFill>
                  <a:srgbClr val="0070C0"/>
                </a:solidFill>
                <a:latin typeface="Arial" panose="020B0604020202020204" pitchFamily="34" charset="0"/>
                <a:cs typeface="Arial" panose="020B0604020202020204" pitchFamily="34" charset="0"/>
              </a:rPr>
              <a:t>Modelle eines begrenzten Zugangs, wie die alleinige Entkriminalisierung des Konsums, die Möglichkeit, Cannabis </a:t>
            </a:r>
            <a:r>
              <a:rPr lang="de-DE" sz="4800" dirty="0" err="1">
                <a:solidFill>
                  <a:srgbClr val="0070C0"/>
                </a:solidFill>
                <a:latin typeface="Arial" panose="020B0604020202020204" pitchFamily="34" charset="0"/>
                <a:cs typeface="Arial" panose="020B0604020202020204" pitchFamily="34" charset="0"/>
              </a:rPr>
              <a:t>ausschliesslich</a:t>
            </a:r>
            <a:r>
              <a:rPr lang="de-DE" sz="4800" dirty="0">
                <a:solidFill>
                  <a:srgbClr val="0070C0"/>
                </a:solidFill>
                <a:latin typeface="Arial" panose="020B0604020202020204" pitchFamily="34" charset="0"/>
                <a:cs typeface="Arial" panose="020B0604020202020204" pitchFamily="34" charset="0"/>
              </a:rPr>
              <a:t> selbst herzustellen, oder die Abgabe im Rahmen des Gesundheitssystems, sind unzureichend, da sie keine glaubwürdige Alternative zum Schwarzmarkt darstellen und damit den Zugang zu kontrolliertem Cannabis in Frage stellen. Solche Teillösungen neigen dazu, Grauzonen und Unsicherheiten zu schaffen.</a:t>
            </a:r>
          </a:p>
          <a:p>
            <a:pPr marL="0" indent="0">
              <a:buNone/>
            </a:pPr>
            <a:r>
              <a:rPr lang="de-DE" sz="5600" b="1" dirty="0">
                <a:latin typeface="Arial" panose="020B0604020202020204" pitchFamily="34" charset="0"/>
              </a:rPr>
              <a:t>Mais </a:t>
            </a:r>
            <a:r>
              <a:rPr lang="de-DE" sz="5600" b="1" dirty="0" err="1">
                <a:latin typeface="Arial" panose="020B0604020202020204" pitchFamily="34" charset="0"/>
              </a:rPr>
              <a:t>pas</a:t>
            </a:r>
            <a:r>
              <a:rPr lang="de-DE" sz="5600" b="1" dirty="0">
                <a:latin typeface="Arial" panose="020B0604020202020204" pitchFamily="34" charset="0"/>
              </a:rPr>
              <a:t> </a:t>
            </a:r>
            <a:r>
              <a:rPr lang="de-DE" sz="5600" b="1" dirty="0" err="1">
                <a:latin typeface="Arial" panose="020B0604020202020204" pitchFamily="34" charset="0"/>
              </a:rPr>
              <a:t>promu</a:t>
            </a:r>
            <a:r>
              <a:rPr lang="de-DE" sz="5600" b="1" dirty="0">
                <a:latin typeface="Arial" panose="020B0604020202020204" pitchFamily="34" charset="0"/>
              </a:rPr>
              <a:t> / </a:t>
            </a:r>
            <a:r>
              <a:rPr lang="de-DE" sz="5600" b="1" dirty="0">
                <a:solidFill>
                  <a:srgbClr val="0070C0"/>
                </a:solidFill>
                <a:latin typeface="Arial" panose="020B0604020202020204" pitchFamily="34" charset="0"/>
              </a:rPr>
              <a:t>Aber nicht gefördert</a:t>
            </a:r>
            <a:endParaRPr lang="de-DE" sz="5600" b="1" dirty="0">
              <a:solidFill>
                <a:srgbClr val="0070C0"/>
              </a:solidFill>
              <a:highlight>
                <a:srgbClr val="FFFF00"/>
              </a:highlight>
              <a:latin typeface="Arial" panose="020B0604020202020204" pitchFamily="34" charset="0"/>
            </a:endParaRPr>
          </a:p>
          <a:p>
            <a:pPr marL="0" indent="0">
              <a:lnSpc>
                <a:spcPct val="120000"/>
              </a:lnSpc>
              <a:spcBef>
                <a:spcPts val="600"/>
              </a:spcBef>
              <a:spcAft>
                <a:spcPts val="600"/>
              </a:spcAft>
              <a:buNone/>
            </a:pPr>
            <a:r>
              <a:rPr lang="fr-FR" sz="4800" dirty="0">
                <a:latin typeface="Arial" panose="020B0604020202020204" pitchFamily="34" charset="0"/>
                <a:cs typeface="Arial" panose="020B0604020202020204" pitchFamily="34" charset="0"/>
              </a:rPr>
              <a:t>Il n’existe aucune justification en termes de santé publique, de sécurité publique ou de droits de la personne pour promouvoir et encourager la consommation de cette substance, que ce soit par de la publicité, par une palette de produits incontrôlée, par des prix bas et des promotions ou par l’existence d’une multitude de points de vente physiques et en ligne. Pour atteindre cet objectif, il faut que la vente de cannabis se fasse exclusivement au travers de </a:t>
            </a:r>
            <a:r>
              <a:rPr lang="fr-FR" sz="4800" u="sng" dirty="0">
                <a:latin typeface="Arial" panose="020B0604020202020204" pitchFamily="34" charset="0"/>
                <a:cs typeface="Arial" panose="020B0604020202020204" pitchFamily="34" charset="0"/>
              </a:rPr>
              <a:t>modèles à but non-lucratif </a:t>
            </a:r>
            <a:r>
              <a:rPr lang="fr-FR" sz="4800" dirty="0">
                <a:latin typeface="Arial" panose="020B0604020202020204" pitchFamily="34" charset="0"/>
                <a:cs typeface="Arial" panose="020B0604020202020204" pitchFamily="34" charset="0"/>
              </a:rPr>
              <a:t>qui n’ont pas pour vocation d’encourager la consommation</a:t>
            </a:r>
            <a:endParaRPr lang="de-DE" sz="48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r>
              <a:rPr lang="de-DE" sz="4800" dirty="0">
                <a:solidFill>
                  <a:srgbClr val="0070C0"/>
                </a:solidFill>
                <a:latin typeface="Arial" panose="020B0604020202020204" pitchFamily="34" charset="0"/>
                <a:cs typeface="Arial" panose="020B0604020202020204" pitchFamily="34" charset="0"/>
              </a:rPr>
              <a:t>Es gibt aus Sicht der öffentlichen Gesundheit sowie der öffentlichen Sicherheit oder der Menschenrechte keine Rechtfertigung, den Konsum von Cannabis zu fördern, weder durch Werbung noch durch unkontrollierte Produktpaletten, niedrige Preise und Sonderangebote oder eine Vielzahl von physischen und Online-Verkaufsstellen. Um dieses Ziel zu erreichen, muss der Zugang zu Cannabis </a:t>
            </a:r>
            <a:r>
              <a:rPr lang="de-DE" sz="4800" dirty="0" err="1">
                <a:solidFill>
                  <a:srgbClr val="0070C0"/>
                </a:solidFill>
                <a:latin typeface="Arial" panose="020B0604020202020204" pitchFamily="34" charset="0"/>
                <a:cs typeface="Arial" panose="020B0604020202020204" pitchFamily="34" charset="0"/>
              </a:rPr>
              <a:t>ausschliesslich</a:t>
            </a:r>
            <a:r>
              <a:rPr lang="de-DE" sz="4800" dirty="0">
                <a:solidFill>
                  <a:srgbClr val="0070C0"/>
                </a:solidFill>
                <a:latin typeface="Arial" panose="020B0604020202020204" pitchFamily="34" charset="0"/>
                <a:cs typeface="Arial" panose="020B0604020202020204" pitchFamily="34" charset="0"/>
              </a:rPr>
              <a:t> über </a:t>
            </a:r>
            <a:r>
              <a:rPr lang="de-DE" sz="4800" u="sng" dirty="0">
                <a:solidFill>
                  <a:srgbClr val="0070C0"/>
                </a:solidFill>
                <a:latin typeface="Arial" panose="020B0604020202020204" pitchFamily="34" charset="0"/>
                <a:cs typeface="Arial" panose="020B0604020202020204" pitchFamily="34" charset="0"/>
              </a:rPr>
              <a:t>nicht gewinnorientierte Verkaufsmodelle</a:t>
            </a:r>
            <a:r>
              <a:rPr lang="de-DE" sz="4800" dirty="0">
                <a:solidFill>
                  <a:srgbClr val="0070C0"/>
                </a:solidFill>
                <a:latin typeface="Arial" panose="020B0604020202020204" pitchFamily="34" charset="0"/>
                <a:cs typeface="Arial" panose="020B0604020202020204" pitchFamily="34" charset="0"/>
              </a:rPr>
              <a:t> erfolgen, die nicht dazu bestimmt sind, den Konsum zu fördern.</a:t>
            </a:r>
            <a:endParaRPr lang="fr-CH" sz="3300" dirty="0">
              <a:solidFill>
                <a:srgbClr val="0070C0"/>
              </a:solidFill>
            </a:endParaRPr>
          </a:p>
          <a:p>
            <a:pPr marL="457200" lvl="1" indent="0">
              <a:buNone/>
            </a:pPr>
            <a:endParaRPr lang="fr-CH" dirty="0"/>
          </a:p>
        </p:txBody>
      </p:sp>
    </p:spTree>
    <p:extLst>
      <p:ext uri="{BB962C8B-B14F-4D97-AF65-F5344CB8AC3E}">
        <p14:creationId xmlns:p14="http://schemas.microsoft.com/office/powerpoint/2010/main" val="1021203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9C4262-DC78-B28B-ADA5-2261A66DE653}"/>
              </a:ext>
            </a:extLst>
          </p:cNvPr>
          <p:cNvSpPr>
            <a:spLocks noGrp="1"/>
          </p:cNvSpPr>
          <p:nvPr>
            <p:ph type="title"/>
          </p:nvPr>
        </p:nvSpPr>
        <p:spPr/>
        <p:txBody>
          <a:bodyPr/>
          <a:lstStyle/>
          <a:p>
            <a:r>
              <a:rPr lang="fr-CH" dirty="0">
                <a:latin typeface="Calibri" panose="020F0502020204030204" pitchFamily="34" charset="0"/>
                <a:ea typeface="Calibri" panose="020F0502020204030204" pitchFamily="34" charset="0"/>
                <a:cs typeface="Calibri" panose="020F0502020204030204" pitchFamily="34" charset="0"/>
              </a:rPr>
              <a:t>Conclusions (1</a:t>
            </a:r>
            <a:r>
              <a:rPr lang="fr-CH" baseline="30000" dirty="0">
                <a:latin typeface="Calibri" panose="020F0502020204030204" pitchFamily="34" charset="0"/>
                <a:ea typeface="Calibri" panose="020F0502020204030204" pitchFamily="34" charset="0"/>
                <a:cs typeface="Calibri" panose="020F0502020204030204" pitchFamily="34" charset="0"/>
              </a:rPr>
              <a:t>ère</a:t>
            </a:r>
            <a:r>
              <a:rPr lang="fr-CH" dirty="0">
                <a:latin typeface="Calibri" panose="020F0502020204030204" pitchFamily="34" charset="0"/>
                <a:ea typeface="Calibri" panose="020F0502020204030204" pitchFamily="34" charset="0"/>
                <a:cs typeface="Calibri" panose="020F0502020204030204" pitchFamily="34" charset="0"/>
              </a:rPr>
              <a:t> partie) / </a:t>
            </a:r>
            <a:br>
              <a:rPr lang="fr-CH" dirty="0">
                <a:latin typeface="Calibri" panose="020F0502020204030204" pitchFamily="34" charset="0"/>
                <a:ea typeface="Calibri" panose="020F0502020204030204" pitchFamily="34" charset="0"/>
                <a:cs typeface="Calibri" panose="020F0502020204030204" pitchFamily="34" charset="0"/>
              </a:rPr>
            </a:b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Schlussfolgerungen</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(1 Teil)</a:t>
            </a:r>
          </a:p>
        </p:txBody>
      </p:sp>
      <p:sp>
        <p:nvSpPr>
          <p:cNvPr id="3" name="Espace réservé du contenu 2">
            <a:extLst>
              <a:ext uri="{FF2B5EF4-FFF2-40B4-BE49-F238E27FC236}">
                <a16:creationId xmlns:a16="http://schemas.microsoft.com/office/drawing/2014/main" id="{F74A3C12-3BDF-C37A-3BB5-00ED87504CCF}"/>
              </a:ext>
            </a:extLst>
          </p:cNvPr>
          <p:cNvSpPr>
            <a:spLocks noGrp="1"/>
          </p:cNvSpPr>
          <p:nvPr>
            <p:ph idx="1"/>
          </p:nvPr>
        </p:nvSpPr>
        <p:spPr/>
        <p:txBody>
          <a:bodyPr>
            <a:normAutofit fontScale="92500" lnSpcReduction="20000"/>
          </a:bodyPr>
          <a:lstStyle/>
          <a:p>
            <a:r>
              <a:rPr lang="fr-CH" dirty="0">
                <a:latin typeface="Calibri" panose="020F0502020204030204" pitchFamily="34" charset="0"/>
                <a:ea typeface="Calibri" panose="020F0502020204030204" pitchFamily="34" charset="0"/>
                <a:cs typeface="Calibri" panose="020F0502020204030204" pitchFamily="34" charset="0"/>
              </a:rPr>
              <a:t>Les recommandations des Commissions d’experts fédérales sur le cannabis ont été très cohérentes et se sont affinées au fil des ans</a:t>
            </a:r>
          </a:p>
          <a:p>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Die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Empfehlungen</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der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Eidgenössischen</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Expertenkommissionen</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sind</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köhärent</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und</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wurden</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im</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Verlauf</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der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Jahre</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verfeinert</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r>
              <a:rPr lang="fr-CH" dirty="0">
                <a:latin typeface="Calibri" panose="020F0502020204030204" pitchFamily="34" charset="0"/>
                <a:ea typeface="Calibri" panose="020F0502020204030204" pitchFamily="34" charset="0"/>
                <a:cs typeface="Calibri" panose="020F0502020204030204" pitchFamily="34" charset="0"/>
              </a:rPr>
              <a:t>Le Projet de loi en consultation, qui priorise la santé publique, rejoint en grande partie les recommandations des commissions</a:t>
            </a:r>
          </a:p>
          <a:p>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Der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vorgelegte</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Gesetzentwurf</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der die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öffentliche</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Gesundheit</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priorisiert</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entspricht</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weitgehend</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den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Empfehlungen</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der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Kommissionen</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r>
              <a:rPr lang="fr-CH" dirty="0">
                <a:latin typeface="Calibri" panose="020F0502020204030204" pitchFamily="34" charset="0"/>
                <a:ea typeface="Calibri" panose="020F0502020204030204" pitchFamily="34" charset="0"/>
                <a:cs typeface="Calibri" panose="020F0502020204030204" pitchFamily="34" charset="0"/>
              </a:rPr>
              <a:t>Il rejoint aussi les recommandations des professionnel-le-s qui vivent dans une région qui a déjà légalisé le cannabis</a:t>
            </a:r>
          </a:p>
          <a:p>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Er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entspricht</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auch</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den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Empfehlungen</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von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Experten</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die in Länder leben in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denen</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der Cannabis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bereits</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legalisiert</a:t>
            </a:r>
            <a:r>
              <a:rPr lang="fr-CH"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fr-CH" dirty="0" err="1">
                <a:solidFill>
                  <a:srgbClr val="0070C0"/>
                </a:solidFill>
                <a:latin typeface="Calibri" panose="020F0502020204030204" pitchFamily="34" charset="0"/>
                <a:ea typeface="Calibri" panose="020F0502020204030204" pitchFamily="34" charset="0"/>
                <a:cs typeface="Calibri" panose="020F0502020204030204" pitchFamily="34" charset="0"/>
              </a:rPr>
              <a:t>wurde</a:t>
            </a:r>
            <a:endParaRPr lang="fr-CH"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171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a:extLst>
              <a:ext uri="{FF2B5EF4-FFF2-40B4-BE49-F238E27FC236}">
                <a16:creationId xmlns:a16="http://schemas.microsoft.com/office/drawing/2014/main" id="{3F775E87-9BCB-5864-C870-A195B0D14761}"/>
              </a:ext>
            </a:extLst>
          </p:cNvPr>
          <p:cNvSpPr>
            <a:spLocks noGrp="1"/>
          </p:cNvSpPr>
          <p:nvPr>
            <p:ph type="subTitle" idx="1"/>
          </p:nvPr>
        </p:nvSpPr>
        <p:spPr/>
        <p:txBody>
          <a:bodyPr/>
          <a:lstStyle/>
          <a:p>
            <a:endParaRPr lang="fr-CH" dirty="0"/>
          </a:p>
        </p:txBody>
      </p:sp>
      <p:sp>
        <p:nvSpPr>
          <p:cNvPr id="4" name="Titre 3">
            <a:extLst>
              <a:ext uri="{FF2B5EF4-FFF2-40B4-BE49-F238E27FC236}">
                <a16:creationId xmlns:a16="http://schemas.microsoft.com/office/drawing/2014/main" id="{74162C95-1882-FE21-28FB-3496A2BF4B8D}"/>
              </a:ext>
            </a:extLst>
          </p:cNvPr>
          <p:cNvSpPr>
            <a:spLocks noGrp="1"/>
          </p:cNvSpPr>
          <p:nvPr>
            <p:ph type="ctrTitle"/>
          </p:nvPr>
        </p:nvSpPr>
        <p:spPr/>
        <p:txBody>
          <a:bodyPr/>
          <a:lstStyle/>
          <a:p>
            <a:r>
              <a:rPr lang="fr-FR" dirty="0"/>
              <a:t>Les projets pilotes / </a:t>
            </a:r>
            <a:r>
              <a:rPr lang="fr-FR" dirty="0">
                <a:solidFill>
                  <a:srgbClr val="0070C0"/>
                </a:solidFill>
              </a:rPr>
              <a:t>Die </a:t>
            </a:r>
            <a:r>
              <a:rPr lang="fr-FR" dirty="0" err="1">
                <a:solidFill>
                  <a:srgbClr val="0070C0"/>
                </a:solidFill>
              </a:rPr>
              <a:t>Pilotprojekte</a:t>
            </a:r>
            <a:br>
              <a:rPr lang="fr-FR" dirty="0">
                <a:solidFill>
                  <a:srgbClr val="0070C0"/>
                </a:solidFill>
              </a:rPr>
            </a:br>
            <a:r>
              <a:rPr lang="fr-FR" sz="2400" dirty="0"/>
              <a:t>L’exemple Cann-L / </a:t>
            </a:r>
            <a:r>
              <a:rPr lang="fr-FR" sz="2400" dirty="0" err="1">
                <a:solidFill>
                  <a:srgbClr val="0070C0"/>
                </a:solidFill>
              </a:rPr>
              <a:t>Beispiel</a:t>
            </a:r>
            <a:r>
              <a:rPr lang="fr-FR" sz="2400" dirty="0">
                <a:solidFill>
                  <a:srgbClr val="0070C0"/>
                </a:solidFill>
              </a:rPr>
              <a:t> Cann-L</a:t>
            </a:r>
            <a:endParaRPr lang="fr-CH" dirty="0">
              <a:solidFill>
                <a:srgbClr val="0070C0"/>
              </a:solidFill>
            </a:endParaRPr>
          </a:p>
        </p:txBody>
      </p:sp>
    </p:spTree>
    <p:extLst>
      <p:ext uri="{BB962C8B-B14F-4D97-AF65-F5344CB8AC3E}">
        <p14:creationId xmlns:p14="http://schemas.microsoft.com/office/powerpoint/2010/main" val="1124654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7C6E8B-D62C-A8C1-7E5B-59155E6F773C}"/>
              </a:ext>
            </a:extLst>
          </p:cNvPr>
          <p:cNvSpPr>
            <a:spLocks noGrp="1"/>
          </p:cNvSpPr>
          <p:nvPr>
            <p:ph type="title"/>
          </p:nvPr>
        </p:nvSpPr>
        <p:spPr/>
        <p:txBody>
          <a:bodyPr/>
          <a:lstStyle/>
          <a:p>
            <a:r>
              <a:rPr lang="fr-CH" dirty="0"/>
              <a:t>Les règles / </a:t>
            </a:r>
            <a:r>
              <a:rPr lang="fr-CH" dirty="0">
                <a:solidFill>
                  <a:srgbClr val="0070C0"/>
                </a:solidFill>
              </a:rPr>
              <a:t>Die </a:t>
            </a:r>
            <a:r>
              <a:rPr lang="fr-CH" dirty="0" err="1">
                <a:solidFill>
                  <a:srgbClr val="0070C0"/>
                </a:solidFill>
              </a:rPr>
              <a:t>Regeln</a:t>
            </a:r>
            <a:endParaRPr lang="fr-CH" dirty="0">
              <a:solidFill>
                <a:srgbClr val="0070C0"/>
              </a:solidFill>
            </a:endParaRPr>
          </a:p>
        </p:txBody>
      </p:sp>
      <p:graphicFrame>
        <p:nvGraphicFramePr>
          <p:cNvPr id="8" name="Tableau 7">
            <a:extLst>
              <a:ext uri="{FF2B5EF4-FFF2-40B4-BE49-F238E27FC236}">
                <a16:creationId xmlns:a16="http://schemas.microsoft.com/office/drawing/2014/main" id="{45369092-91C0-9209-4417-A301852C3B7D}"/>
              </a:ext>
            </a:extLst>
          </p:cNvPr>
          <p:cNvGraphicFramePr>
            <a:graphicFrameLocks noGrp="1"/>
          </p:cNvGraphicFramePr>
          <p:nvPr>
            <p:extLst>
              <p:ext uri="{D42A27DB-BD31-4B8C-83A1-F6EECF244321}">
                <p14:modId xmlns:p14="http://schemas.microsoft.com/office/powerpoint/2010/main" val="2329649073"/>
              </p:ext>
            </p:extLst>
          </p:nvPr>
        </p:nvGraphicFramePr>
        <p:xfrm>
          <a:off x="1969909" y="1185042"/>
          <a:ext cx="8029253" cy="4657164"/>
        </p:xfrm>
        <a:graphic>
          <a:graphicData uri="http://schemas.openxmlformats.org/drawingml/2006/table">
            <a:tbl>
              <a:tblPr firstRow="1" bandRow="1">
                <a:tableStyleId>{8799B23B-EC83-4686-B30A-512413B5E67A}</a:tableStyleId>
              </a:tblPr>
              <a:tblGrid>
                <a:gridCol w="1943416">
                  <a:extLst>
                    <a:ext uri="{9D8B030D-6E8A-4147-A177-3AD203B41FA5}">
                      <a16:colId xmlns:a16="http://schemas.microsoft.com/office/drawing/2014/main" val="41157845"/>
                    </a:ext>
                  </a:extLst>
                </a:gridCol>
                <a:gridCol w="6085837">
                  <a:extLst>
                    <a:ext uri="{9D8B030D-6E8A-4147-A177-3AD203B41FA5}">
                      <a16:colId xmlns:a16="http://schemas.microsoft.com/office/drawing/2014/main" val="4086138404"/>
                    </a:ext>
                  </a:extLst>
                </a:gridCol>
              </a:tblGrid>
              <a:tr h="592730">
                <a:tc>
                  <a:txBody>
                    <a:bodyPr/>
                    <a:lstStyle/>
                    <a:p>
                      <a:r>
                        <a:rPr lang="de-CH" sz="1600" b="1" i="0" noProof="0" dirty="0" err="1"/>
                        <a:t>Autorisations</a:t>
                      </a:r>
                      <a:r>
                        <a:rPr lang="de-CH" sz="1600" b="1" i="0" noProof="0" dirty="0"/>
                        <a:t> </a:t>
                      </a:r>
                      <a:r>
                        <a:rPr lang="de-CH" sz="1600" b="1" i="0" noProof="0" dirty="0">
                          <a:solidFill>
                            <a:srgbClr val="0070C0"/>
                          </a:solidFill>
                        </a:rPr>
                        <a:t>Bewilligungen</a:t>
                      </a:r>
                    </a:p>
                  </a:txBody>
                  <a:tcPr/>
                </a:tc>
                <a:tc>
                  <a:txBody>
                    <a:bodyPr/>
                    <a:lstStyle/>
                    <a:p>
                      <a:r>
                        <a:rPr lang="de-CH" sz="1600" b="0" i="0" noProof="0" dirty="0"/>
                        <a:t>Commission </a:t>
                      </a:r>
                      <a:r>
                        <a:rPr lang="de-CH" sz="1600" b="0" i="0" noProof="0" dirty="0" err="1"/>
                        <a:t>d’éthique</a:t>
                      </a:r>
                      <a:r>
                        <a:rPr lang="de-CH" sz="1600" b="0" i="0" noProof="0" dirty="0"/>
                        <a:t> / OFSP </a:t>
                      </a:r>
                    </a:p>
                    <a:p>
                      <a:r>
                        <a:rPr lang="de-CH" sz="1600" b="0" i="0" noProof="0" dirty="0">
                          <a:solidFill>
                            <a:srgbClr val="0070C0"/>
                          </a:solidFill>
                        </a:rPr>
                        <a:t>Ethikkommission / BAG</a:t>
                      </a:r>
                    </a:p>
                  </a:txBody>
                  <a:tcPr/>
                </a:tc>
                <a:extLst>
                  <a:ext uri="{0D108BD9-81ED-4DB2-BD59-A6C34878D82A}">
                    <a16:rowId xmlns:a16="http://schemas.microsoft.com/office/drawing/2014/main" val="1829528834"/>
                  </a:ext>
                </a:extLst>
              </a:tr>
              <a:tr h="592730">
                <a:tc>
                  <a:txBody>
                    <a:bodyPr/>
                    <a:lstStyle/>
                    <a:p>
                      <a:r>
                        <a:rPr lang="de-CH" sz="1600" b="1" i="0" noProof="0" dirty="0" err="1"/>
                        <a:t>Durée</a:t>
                      </a:r>
                      <a:endParaRPr lang="de-CH" sz="1600" b="1" i="0" noProof="0" dirty="0"/>
                    </a:p>
                    <a:p>
                      <a:r>
                        <a:rPr lang="de-CH" sz="1600" b="1" i="0" noProof="0" dirty="0">
                          <a:solidFill>
                            <a:srgbClr val="0070C0"/>
                          </a:solidFill>
                        </a:rPr>
                        <a:t>Dauer</a:t>
                      </a:r>
                    </a:p>
                  </a:txBody>
                  <a:tcPr/>
                </a:tc>
                <a:tc>
                  <a:txBody>
                    <a:bodyPr/>
                    <a:lstStyle/>
                    <a:p>
                      <a:r>
                        <a:rPr lang="de-CH" sz="1600" i="0" noProof="0" dirty="0"/>
                        <a:t>Max. 5 ans (evtl. + 2)</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600" i="0" noProof="0" dirty="0">
                          <a:solidFill>
                            <a:srgbClr val="0070C0"/>
                          </a:solidFill>
                        </a:rPr>
                        <a:t>Max. 5 Jahre (evtl. + 2)</a:t>
                      </a:r>
                    </a:p>
                  </a:txBody>
                  <a:tcPr/>
                </a:tc>
                <a:extLst>
                  <a:ext uri="{0D108BD9-81ED-4DB2-BD59-A6C34878D82A}">
                    <a16:rowId xmlns:a16="http://schemas.microsoft.com/office/drawing/2014/main" val="2081244984"/>
                  </a:ext>
                </a:extLst>
              </a:tr>
              <a:tr h="592730">
                <a:tc>
                  <a:txBody>
                    <a:bodyPr/>
                    <a:lstStyle/>
                    <a:p>
                      <a:r>
                        <a:rPr lang="de-CH" sz="1600" b="1" i="0" noProof="0" dirty="0" err="1"/>
                        <a:t>Participation</a:t>
                      </a:r>
                      <a:r>
                        <a:rPr lang="de-CH" sz="1600" b="1" i="0" noProof="0" dirty="0"/>
                        <a:t> / </a:t>
                      </a:r>
                      <a:r>
                        <a:rPr lang="de-CH" sz="1600" b="1" i="0" noProof="0" dirty="0">
                          <a:solidFill>
                            <a:srgbClr val="0070C0"/>
                          </a:solidFill>
                        </a:rPr>
                        <a:t>Teilnahme</a:t>
                      </a:r>
                    </a:p>
                  </a:txBody>
                  <a:tcPr/>
                </a:tc>
                <a:tc>
                  <a:txBody>
                    <a:bodyPr/>
                    <a:lstStyle/>
                    <a:p>
                      <a:r>
                        <a:rPr lang="de-CH" sz="1600" i="0" noProof="0" dirty="0"/>
                        <a:t>Max. 5’000 (</a:t>
                      </a:r>
                      <a:r>
                        <a:rPr lang="de-CH" sz="1600" i="0" noProof="0" dirty="0" err="1"/>
                        <a:t>local</a:t>
                      </a:r>
                      <a:r>
                        <a:rPr lang="de-CH" sz="1600" i="0" noProof="0" dirty="0"/>
                        <a:t>, 18+, </a:t>
                      </a:r>
                      <a:r>
                        <a:rPr lang="de-CH" sz="1600" i="0" noProof="0" dirty="0" err="1"/>
                        <a:t>consommation</a:t>
                      </a:r>
                      <a:r>
                        <a:rPr lang="de-CH" sz="1600" i="0" noProof="0" dirty="0"/>
                        <a:t> </a:t>
                      </a:r>
                      <a:r>
                        <a:rPr lang="de-CH" sz="1600" i="0" noProof="0" dirty="0" err="1"/>
                        <a:t>régulière</a:t>
                      </a:r>
                      <a:r>
                        <a:rPr lang="de-CH" sz="1600" i="0" noProof="0" dirty="0"/>
                        <a:t>, </a:t>
                      </a:r>
                      <a:r>
                        <a:rPr lang="de-CH" sz="1600" i="0" noProof="0" dirty="0" err="1"/>
                        <a:t>critères</a:t>
                      </a:r>
                      <a:r>
                        <a:rPr lang="de-CH" sz="1600" i="0" noProof="0" dirty="0"/>
                        <a:t> </a:t>
                      </a:r>
                      <a:r>
                        <a:rPr lang="de-CH" sz="1600" i="0" noProof="0" dirty="0" err="1"/>
                        <a:t>d’exclusion</a:t>
                      </a:r>
                      <a:r>
                        <a:rPr lang="de-CH" sz="1600" i="0"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600" i="0" noProof="0" dirty="0">
                          <a:solidFill>
                            <a:srgbClr val="0070C0"/>
                          </a:solidFill>
                        </a:rPr>
                        <a:t>Max. 5’000 (lokal, 18+, regelmässig Konsumierende, </a:t>
                      </a:r>
                      <a:r>
                        <a:rPr lang="de-CH" sz="1600" i="0" noProof="0" dirty="0" err="1">
                          <a:solidFill>
                            <a:srgbClr val="0070C0"/>
                          </a:solidFill>
                        </a:rPr>
                        <a:t>Ausschliesskr</a:t>
                      </a:r>
                      <a:r>
                        <a:rPr lang="de-CH" sz="1600" i="0" noProof="0" dirty="0">
                          <a:solidFill>
                            <a:srgbClr val="0070C0"/>
                          </a:solidFill>
                        </a:rPr>
                        <a:t>.)</a:t>
                      </a:r>
                    </a:p>
                  </a:txBody>
                  <a:tcPr/>
                </a:tc>
                <a:extLst>
                  <a:ext uri="{0D108BD9-81ED-4DB2-BD59-A6C34878D82A}">
                    <a16:rowId xmlns:a16="http://schemas.microsoft.com/office/drawing/2014/main" val="3275449673"/>
                  </a:ext>
                </a:extLst>
              </a:tr>
              <a:tr h="592730">
                <a:tc>
                  <a:txBody>
                    <a:bodyPr/>
                    <a:lstStyle/>
                    <a:p>
                      <a:r>
                        <a:rPr lang="de-CH" sz="1600" b="1" i="0" noProof="0" dirty="0" err="1"/>
                        <a:t>Produits</a:t>
                      </a:r>
                      <a:endParaRPr lang="de-CH" sz="1600" b="1" i="0" noProof="0" dirty="0"/>
                    </a:p>
                    <a:p>
                      <a:r>
                        <a:rPr lang="de-CH" sz="1600" b="1" i="0" noProof="0" dirty="0">
                          <a:solidFill>
                            <a:srgbClr val="0070C0"/>
                          </a:solidFill>
                        </a:rPr>
                        <a:t>Produkte</a:t>
                      </a:r>
                    </a:p>
                  </a:txBody>
                  <a:tcPr/>
                </a:tc>
                <a:tc>
                  <a:txBody>
                    <a:bodyPr/>
                    <a:lstStyle/>
                    <a:p>
                      <a:r>
                        <a:rPr lang="de-CH" sz="1600" i="0" noProof="0" dirty="0"/>
                        <a:t>CH, Bio, max. 20% THC. Prix : idem illegal</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600" i="0" noProof="0" dirty="0">
                          <a:solidFill>
                            <a:srgbClr val="0070C0"/>
                          </a:solidFill>
                        </a:rPr>
                        <a:t>CH, Bio, max. 20% THC. Preis : wie illegal</a:t>
                      </a:r>
                    </a:p>
                  </a:txBody>
                  <a:tcPr/>
                </a:tc>
                <a:extLst>
                  <a:ext uri="{0D108BD9-81ED-4DB2-BD59-A6C34878D82A}">
                    <a16:rowId xmlns:a16="http://schemas.microsoft.com/office/drawing/2014/main" val="1104754583"/>
                  </a:ext>
                </a:extLst>
              </a:tr>
              <a:tr h="592730">
                <a:tc>
                  <a:txBody>
                    <a:bodyPr/>
                    <a:lstStyle/>
                    <a:p>
                      <a:r>
                        <a:rPr lang="de-CH" sz="1600" b="1" i="0" noProof="0" dirty="0" err="1"/>
                        <a:t>Quantités</a:t>
                      </a:r>
                      <a:r>
                        <a:rPr lang="de-CH" sz="1600" b="1" i="0" noProof="0" dirty="0"/>
                        <a:t> </a:t>
                      </a:r>
                    </a:p>
                    <a:p>
                      <a:r>
                        <a:rPr lang="de-CH" sz="1600" b="1" i="0" noProof="0" dirty="0">
                          <a:solidFill>
                            <a:srgbClr val="0070C0"/>
                          </a:solidFill>
                        </a:rPr>
                        <a:t>Mengen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600" i="0" noProof="0" dirty="0"/>
                        <a:t>Max. 10gr </a:t>
                      </a:r>
                      <a:r>
                        <a:rPr lang="de-CH" sz="1600" i="0" u="sng" noProof="0" dirty="0"/>
                        <a:t>THC</a:t>
                      </a:r>
                      <a:r>
                        <a:rPr lang="de-CH" sz="1600" i="0" noProof="0" dirty="0"/>
                        <a:t> par Mois, 10gr Cannabis </a:t>
                      </a:r>
                      <a:r>
                        <a:rPr lang="de-CH" sz="1600" i="0" u="none" noProof="0" dirty="0"/>
                        <a:t>par </a:t>
                      </a:r>
                      <a:r>
                        <a:rPr lang="de-CH" sz="1600" i="0" u="none" noProof="0" dirty="0" err="1"/>
                        <a:t>achat</a:t>
                      </a:r>
                      <a:r>
                        <a:rPr lang="de-CH" sz="1600" i="0" u="none" noProof="0" dirty="0"/>
                        <a:t>/jour</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600" i="0" noProof="0" dirty="0">
                          <a:solidFill>
                            <a:srgbClr val="0070C0"/>
                          </a:solidFill>
                        </a:rPr>
                        <a:t>Max. 10gr </a:t>
                      </a:r>
                      <a:r>
                        <a:rPr lang="de-CH" sz="1600" i="0" u="sng" noProof="0" dirty="0">
                          <a:solidFill>
                            <a:srgbClr val="0070C0"/>
                          </a:solidFill>
                        </a:rPr>
                        <a:t>THC</a:t>
                      </a:r>
                      <a:r>
                        <a:rPr lang="de-CH" sz="1600" i="0" u="none" noProof="0" dirty="0">
                          <a:solidFill>
                            <a:srgbClr val="0070C0"/>
                          </a:solidFill>
                        </a:rPr>
                        <a:t> pro Monat</a:t>
                      </a:r>
                      <a:r>
                        <a:rPr lang="de-CH" sz="1600" i="0" noProof="0" dirty="0">
                          <a:solidFill>
                            <a:srgbClr val="0070C0"/>
                          </a:solidFill>
                        </a:rPr>
                        <a:t>, 10gr Cannabis </a:t>
                      </a:r>
                      <a:r>
                        <a:rPr lang="de-CH" sz="1600" i="0" u="none" noProof="0" dirty="0">
                          <a:solidFill>
                            <a:srgbClr val="0070C0"/>
                          </a:solidFill>
                        </a:rPr>
                        <a:t>pro Kauf/Tag </a:t>
                      </a:r>
                    </a:p>
                  </a:txBody>
                  <a:tcPr/>
                </a:tc>
                <a:extLst>
                  <a:ext uri="{0D108BD9-81ED-4DB2-BD59-A6C34878D82A}">
                    <a16:rowId xmlns:a16="http://schemas.microsoft.com/office/drawing/2014/main" val="3025646440"/>
                  </a:ext>
                </a:extLst>
              </a:tr>
              <a:tr h="592730">
                <a:tc>
                  <a:txBody>
                    <a:bodyPr/>
                    <a:lstStyle/>
                    <a:p>
                      <a:r>
                        <a:rPr lang="de-CH" sz="1600" b="1" i="0" noProof="0" dirty="0"/>
                        <a:t>Points de vente </a:t>
                      </a:r>
                      <a:r>
                        <a:rPr lang="de-CH" sz="1600" b="1" i="0" noProof="0" dirty="0">
                          <a:solidFill>
                            <a:srgbClr val="0070C0"/>
                          </a:solidFill>
                        </a:rPr>
                        <a:t>Verkaufsstellen</a:t>
                      </a:r>
                    </a:p>
                  </a:txBody>
                  <a:tcPr/>
                </a:tc>
                <a:tc>
                  <a:txBody>
                    <a:bodyPr/>
                    <a:lstStyle/>
                    <a:p>
                      <a:r>
                        <a:rPr lang="de-CH" sz="1600" i="0" noProof="0" dirty="0"/>
                        <a:t>Personnel </a:t>
                      </a:r>
                      <a:r>
                        <a:rPr lang="de-CH" sz="1600" i="0" noProof="0" dirty="0" err="1"/>
                        <a:t>formé</a:t>
                      </a:r>
                      <a:r>
                        <a:rPr lang="de-CH" sz="1600" i="0" noProof="0" dirty="0"/>
                        <a:t>, </a:t>
                      </a:r>
                      <a:r>
                        <a:rPr lang="de-CH" sz="1600" i="0" noProof="0" dirty="0" err="1"/>
                        <a:t>mesures</a:t>
                      </a:r>
                      <a:r>
                        <a:rPr lang="de-CH" sz="1600" i="0" noProof="0" dirty="0"/>
                        <a:t> de </a:t>
                      </a:r>
                      <a:r>
                        <a:rPr lang="de-CH" sz="1600" i="0" noProof="0" dirty="0" err="1"/>
                        <a:t>sécurité</a:t>
                      </a:r>
                      <a:r>
                        <a:rPr lang="de-CH" sz="1600" i="0" noProof="0" dirty="0"/>
                        <a:t>, </a:t>
                      </a:r>
                      <a:r>
                        <a:rPr lang="de-CH" sz="1600" i="0" noProof="0" dirty="0" err="1"/>
                        <a:t>pas</a:t>
                      </a:r>
                      <a:r>
                        <a:rPr lang="de-CH" sz="1600" i="0" noProof="0" dirty="0"/>
                        <a:t> de </a:t>
                      </a:r>
                      <a:r>
                        <a:rPr lang="de-CH" sz="1600" i="0" noProof="0" dirty="0" err="1"/>
                        <a:t>publicité</a:t>
                      </a:r>
                      <a:endParaRPr lang="de-CH" sz="1600" i="0" noProof="0" dirty="0"/>
                    </a:p>
                    <a:p>
                      <a:r>
                        <a:rPr lang="de-CH" sz="1600" i="0" noProof="0" dirty="0">
                          <a:solidFill>
                            <a:srgbClr val="0070C0"/>
                          </a:solidFill>
                        </a:rPr>
                        <a:t>Ausgebildetes Personal,  Lagersicherheit, keine Werbung</a:t>
                      </a:r>
                    </a:p>
                  </a:txBody>
                  <a:tcPr/>
                </a:tc>
                <a:extLst>
                  <a:ext uri="{0D108BD9-81ED-4DB2-BD59-A6C34878D82A}">
                    <a16:rowId xmlns:a16="http://schemas.microsoft.com/office/drawing/2014/main" val="4226077123"/>
                  </a:ext>
                </a:extLst>
              </a:tr>
              <a:tr h="1100784">
                <a:tc>
                  <a:txBody>
                    <a:bodyPr/>
                    <a:lstStyle/>
                    <a:p>
                      <a:r>
                        <a:rPr lang="de-CH" sz="1600" b="1" i="0" noProof="0" dirty="0" err="1"/>
                        <a:t>Autre</a:t>
                      </a:r>
                      <a:endParaRPr lang="de-CH" sz="1600" b="1" i="0" noProof="0" dirty="0"/>
                    </a:p>
                    <a:p>
                      <a:r>
                        <a:rPr lang="de-CH" sz="1600" b="1" i="0" noProof="0" dirty="0">
                          <a:solidFill>
                            <a:srgbClr val="0070C0"/>
                          </a:solidFill>
                        </a:rPr>
                        <a:t>Weiteres</a:t>
                      </a:r>
                    </a:p>
                  </a:txBody>
                  <a:tcPr/>
                </a:tc>
                <a:tc>
                  <a:txBody>
                    <a:bodyPr/>
                    <a:lstStyle/>
                    <a:p>
                      <a:r>
                        <a:rPr lang="de-CH" sz="1600" i="0" dirty="0" err="1"/>
                        <a:t>Médecin</a:t>
                      </a:r>
                      <a:r>
                        <a:rPr lang="de-CH" sz="1600" i="0" dirty="0"/>
                        <a:t> </a:t>
                      </a:r>
                      <a:r>
                        <a:rPr lang="de-CH" sz="1600" i="0" dirty="0" err="1"/>
                        <a:t>référent</a:t>
                      </a:r>
                      <a:r>
                        <a:rPr lang="de-CH" sz="1600" i="0" dirty="0"/>
                        <a:t>, </a:t>
                      </a:r>
                      <a:r>
                        <a:rPr lang="de-CH" sz="1600" i="0" dirty="0" err="1"/>
                        <a:t>mesures</a:t>
                      </a:r>
                      <a:r>
                        <a:rPr lang="de-CH" sz="1600" i="0" dirty="0"/>
                        <a:t> de </a:t>
                      </a:r>
                      <a:r>
                        <a:rPr lang="de-CH" sz="1600" i="0" dirty="0" err="1"/>
                        <a:t>prévention</a:t>
                      </a:r>
                      <a:r>
                        <a:rPr lang="de-CH" sz="1600" i="0" dirty="0"/>
                        <a:t> et de </a:t>
                      </a:r>
                      <a:r>
                        <a:rPr lang="de-CH" sz="1600" i="0" dirty="0" err="1"/>
                        <a:t>réduction</a:t>
                      </a:r>
                      <a:r>
                        <a:rPr lang="de-CH" sz="1600" i="0" dirty="0"/>
                        <a:t> des </a:t>
                      </a:r>
                      <a:r>
                        <a:rPr lang="de-CH" sz="1600" i="0" dirty="0" err="1"/>
                        <a:t>risques</a:t>
                      </a:r>
                      <a:r>
                        <a:rPr lang="de-CH" sz="1600" i="0" dirty="0"/>
                        <a:t>.</a:t>
                      </a:r>
                    </a:p>
                    <a:p>
                      <a:r>
                        <a:rPr lang="de-CH" sz="1600" i="0" dirty="0">
                          <a:solidFill>
                            <a:srgbClr val="0070C0"/>
                          </a:solidFill>
                        </a:rPr>
                        <a:t>Studienarzt, Präventions- und Schadenminderungsmassnahmen.</a:t>
                      </a:r>
                    </a:p>
                  </a:txBody>
                  <a:tcPr/>
                </a:tc>
                <a:extLst>
                  <a:ext uri="{0D108BD9-81ED-4DB2-BD59-A6C34878D82A}">
                    <a16:rowId xmlns:a16="http://schemas.microsoft.com/office/drawing/2014/main" val="1052243377"/>
                  </a:ext>
                </a:extLst>
              </a:tr>
            </a:tbl>
          </a:graphicData>
        </a:graphic>
      </p:graphicFrame>
    </p:spTree>
    <p:extLst>
      <p:ext uri="{BB962C8B-B14F-4D97-AF65-F5344CB8AC3E}">
        <p14:creationId xmlns:p14="http://schemas.microsoft.com/office/powerpoint/2010/main" val="2447949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DCF91-065F-A417-DA6B-9B6BE3056A26}"/>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BEBE0132-CFA8-D69D-4396-3E8BFEC42C1A}"/>
              </a:ext>
            </a:extLst>
          </p:cNvPr>
          <p:cNvSpPr>
            <a:spLocks noGrp="1"/>
          </p:cNvSpPr>
          <p:nvPr>
            <p:ph type="title"/>
          </p:nvPr>
        </p:nvSpPr>
        <p:spPr>
          <a:xfrm>
            <a:off x="480828" y="679450"/>
            <a:ext cx="11083200" cy="1143000"/>
          </a:xfrm>
        </p:spPr>
        <p:txBody>
          <a:bodyPr/>
          <a:lstStyle/>
          <a:p>
            <a:r>
              <a:rPr lang="fr-FR" sz="3000" dirty="0"/>
              <a:t>Pas fixé (mais contrôlé) / </a:t>
            </a:r>
            <a:r>
              <a:rPr lang="fr-FR" sz="3000" dirty="0" err="1">
                <a:solidFill>
                  <a:srgbClr val="0070C0"/>
                </a:solidFill>
              </a:rPr>
              <a:t>nicht</a:t>
            </a:r>
            <a:r>
              <a:rPr lang="fr-FR" sz="3000" dirty="0">
                <a:solidFill>
                  <a:srgbClr val="0070C0"/>
                </a:solidFill>
              </a:rPr>
              <a:t> </a:t>
            </a:r>
            <a:r>
              <a:rPr lang="fr-FR" sz="3000" dirty="0" err="1">
                <a:solidFill>
                  <a:srgbClr val="0070C0"/>
                </a:solidFill>
              </a:rPr>
              <a:t>vorgeschrieben</a:t>
            </a:r>
            <a:r>
              <a:rPr lang="fr-FR" sz="3000" dirty="0">
                <a:solidFill>
                  <a:srgbClr val="0070C0"/>
                </a:solidFill>
              </a:rPr>
              <a:t> (aber </a:t>
            </a:r>
            <a:r>
              <a:rPr lang="fr-FR" sz="3000" dirty="0" err="1">
                <a:solidFill>
                  <a:srgbClr val="0070C0"/>
                </a:solidFill>
              </a:rPr>
              <a:t>kontrolliert</a:t>
            </a:r>
            <a:r>
              <a:rPr lang="fr-FR" sz="3000" dirty="0">
                <a:solidFill>
                  <a:srgbClr val="0070C0"/>
                </a:solidFill>
              </a:rPr>
              <a:t>)</a:t>
            </a:r>
            <a:br>
              <a:rPr lang="fr-FR" sz="3000" dirty="0"/>
            </a:br>
            <a:endParaRPr lang="en-GB" sz="3000" dirty="0">
              <a:solidFill>
                <a:srgbClr val="0070C0"/>
              </a:solidFill>
            </a:endParaRPr>
          </a:p>
        </p:txBody>
      </p:sp>
      <p:sp>
        <p:nvSpPr>
          <p:cNvPr id="2" name="Espace réservé du contenu 2">
            <a:extLst>
              <a:ext uri="{FF2B5EF4-FFF2-40B4-BE49-F238E27FC236}">
                <a16:creationId xmlns:a16="http://schemas.microsoft.com/office/drawing/2014/main" id="{822B5975-14ED-FB00-BAFF-53A9A47C5811}"/>
              </a:ext>
            </a:extLst>
          </p:cNvPr>
          <p:cNvSpPr txBox="1">
            <a:spLocks/>
          </p:cNvSpPr>
          <p:nvPr/>
        </p:nvSpPr>
        <p:spPr>
          <a:xfrm>
            <a:off x="1151467" y="1822450"/>
            <a:ext cx="11040533" cy="31686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sz="2400" dirty="0"/>
              <a:t>Le modèle économique</a:t>
            </a:r>
          </a:p>
          <a:p>
            <a:r>
              <a:rPr lang="fr-CH" sz="2400" dirty="0" err="1">
                <a:solidFill>
                  <a:srgbClr val="0070C0"/>
                </a:solidFill>
              </a:rPr>
              <a:t>Wirtschaftsmodel</a:t>
            </a:r>
            <a:endParaRPr lang="fr-CH" sz="2400" dirty="0">
              <a:solidFill>
                <a:srgbClr val="0070C0"/>
              </a:solidFill>
            </a:endParaRPr>
          </a:p>
          <a:p>
            <a:r>
              <a:rPr lang="fr-CH" sz="2400" dirty="0"/>
              <a:t>Points de vente: type(s), personnel, formation (continue) et encadrement</a:t>
            </a:r>
          </a:p>
          <a:p>
            <a:r>
              <a:rPr lang="fr-CH" sz="2400" dirty="0" err="1">
                <a:solidFill>
                  <a:srgbClr val="0070C0"/>
                </a:solidFill>
              </a:rPr>
              <a:t>Verkaufstellen</a:t>
            </a:r>
            <a:r>
              <a:rPr lang="fr-CH" sz="2400" dirty="0">
                <a:solidFill>
                  <a:srgbClr val="0070C0"/>
                </a:solidFill>
              </a:rPr>
              <a:t>: Art, </a:t>
            </a:r>
            <a:r>
              <a:rPr lang="fr-CH" sz="2400" dirty="0" err="1">
                <a:solidFill>
                  <a:srgbClr val="0070C0"/>
                </a:solidFill>
              </a:rPr>
              <a:t>Personal</a:t>
            </a:r>
            <a:r>
              <a:rPr lang="fr-CH" sz="2400" dirty="0">
                <a:solidFill>
                  <a:srgbClr val="0070C0"/>
                </a:solidFill>
              </a:rPr>
              <a:t>, </a:t>
            </a:r>
            <a:r>
              <a:rPr lang="fr-CH" sz="2400" dirty="0" err="1">
                <a:solidFill>
                  <a:srgbClr val="0070C0"/>
                </a:solidFill>
              </a:rPr>
              <a:t>Aus</a:t>
            </a:r>
            <a:r>
              <a:rPr lang="fr-CH" sz="2400" dirty="0">
                <a:solidFill>
                  <a:srgbClr val="0070C0"/>
                </a:solidFill>
              </a:rPr>
              <a:t>- </a:t>
            </a:r>
            <a:r>
              <a:rPr lang="fr-CH" sz="2400" dirty="0" err="1">
                <a:solidFill>
                  <a:srgbClr val="0070C0"/>
                </a:solidFill>
              </a:rPr>
              <a:t>und</a:t>
            </a:r>
            <a:r>
              <a:rPr lang="fr-CH" sz="2400" dirty="0">
                <a:solidFill>
                  <a:srgbClr val="0070C0"/>
                </a:solidFill>
              </a:rPr>
              <a:t> </a:t>
            </a:r>
            <a:r>
              <a:rPr lang="fr-CH" sz="2400" dirty="0" err="1">
                <a:solidFill>
                  <a:srgbClr val="0070C0"/>
                </a:solidFill>
              </a:rPr>
              <a:t>Weiterbildung</a:t>
            </a:r>
            <a:r>
              <a:rPr lang="fr-CH" sz="2400" dirty="0">
                <a:solidFill>
                  <a:srgbClr val="0070C0"/>
                </a:solidFill>
              </a:rPr>
              <a:t>, </a:t>
            </a:r>
            <a:r>
              <a:rPr lang="fr-CH" sz="2400" dirty="0" err="1">
                <a:solidFill>
                  <a:srgbClr val="0070C0"/>
                </a:solidFill>
              </a:rPr>
              <a:t>Betreuung</a:t>
            </a:r>
            <a:endParaRPr lang="fr-CH" sz="2400" dirty="0">
              <a:solidFill>
                <a:srgbClr val="0070C0"/>
              </a:solidFill>
            </a:endParaRPr>
          </a:p>
          <a:p>
            <a:r>
              <a:rPr lang="fr-CH" sz="2400" dirty="0"/>
              <a:t>Produits: types, assortiment, emballages (incl. Messages), accessoires, </a:t>
            </a:r>
            <a:r>
              <a:rPr lang="fr-CH" sz="2400" i="1" dirty="0"/>
              <a:t>Goodies</a:t>
            </a:r>
          </a:p>
          <a:p>
            <a:r>
              <a:rPr lang="fr-CH" sz="2400" dirty="0" err="1">
                <a:solidFill>
                  <a:srgbClr val="0070C0"/>
                </a:solidFill>
              </a:rPr>
              <a:t>Produkte</a:t>
            </a:r>
            <a:r>
              <a:rPr lang="fr-CH" sz="2400" dirty="0">
                <a:solidFill>
                  <a:srgbClr val="0070C0"/>
                </a:solidFill>
              </a:rPr>
              <a:t>: Art, </a:t>
            </a:r>
            <a:r>
              <a:rPr lang="fr-CH" sz="2400" dirty="0" err="1">
                <a:solidFill>
                  <a:srgbClr val="0070C0"/>
                </a:solidFill>
              </a:rPr>
              <a:t>Auswahl</a:t>
            </a:r>
            <a:r>
              <a:rPr lang="fr-CH" sz="2400" dirty="0">
                <a:solidFill>
                  <a:srgbClr val="0070C0"/>
                </a:solidFill>
              </a:rPr>
              <a:t>, </a:t>
            </a:r>
            <a:r>
              <a:rPr lang="fr-CH" sz="2400" dirty="0" err="1">
                <a:solidFill>
                  <a:srgbClr val="0070C0"/>
                </a:solidFill>
              </a:rPr>
              <a:t>Packungen</a:t>
            </a:r>
            <a:r>
              <a:rPr lang="fr-CH" sz="2400" dirty="0">
                <a:solidFill>
                  <a:srgbClr val="0070C0"/>
                </a:solidFill>
              </a:rPr>
              <a:t> (</a:t>
            </a:r>
            <a:r>
              <a:rPr lang="fr-CH" sz="2400" dirty="0" err="1">
                <a:solidFill>
                  <a:srgbClr val="0070C0"/>
                </a:solidFill>
              </a:rPr>
              <a:t>inkl</a:t>
            </a:r>
            <a:r>
              <a:rPr lang="fr-CH" sz="2400" dirty="0">
                <a:solidFill>
                  <a:srgbClr val="0070C0"/>
                </a:solidFill>
              </a:rPr>
              <a:t>. </a:t>
            </a:r>
            <a:r>
              <a:rPr lang="fr-CH" sz="2400" dirty="0" err="1">
                <a:solidFill>
                  <a:srgbClr val="0070C0"/>
                </a:solidFill>
              </a:rPr>
              <a:t>Botschaften</a:t>
            </a:r>
            <a:r>
              <a:rPr lang="fr-CH" sz="2400" dirty="0">
                <a:solidFill>
                  <a:srgbClr val="0070C0"/>
                </a:solidFill>
              </a:rPr>
              <a:t>), </a:t>
            </a:r>
            <a:r>
              <a:rPr lang="fr-CH" sz="2400" dirty="0" err="1">
                <a:solidFill>
                  <a:srgbClr val="0070C0"/>
                </a:solidFill>
              </a:rPr>
              <a:t>Zubehör</a:t>
            </a:r>
            <a:r>
              <a:rPr lang="fr-CH" sz="2400" dirty="0">
                <a:solidFill>
                  <a:srgbClr val="0070C0"/>
                </a:solidFill>
              </a:rPr>
              <a:t>, </a:t>
            </a:r>
            <a:r>
              <a:rPr lang="fr-CH" sz="2400" i="1" dirty="0">
                <a:solidFill>
                  <a:srgbClr val="0070C0"/>
                </a:solidFill>
              </a:rPr>
              <a:t>Goodies</a:t>
            </a:r>
          </a:p>
          <a:p>
            <a:r>
              <a:rPr lang="fr-CH" sz="2400" dirty="0"/>
              <a:t>L’étude: questions, méthode, échantillon, financement</a:t>
            </a:r>
          </a:p>
          <a:p>
            <a:r>
              <a:rPr lang="fr-CH" sz="2400" dirty="0" err="1">
                <a:solidFill>
                  <a:srgbClr val="0070C0"/>
                </a:solidFill>
              </a:rPr>
              <a:t>Untersuchung</a:t>
            </a:r>
            <a:r>
              <a:rPr lang="fr-CH" sz="2400" dirty="0">
                <a:solidFill>
                  <a:srgbClr val="0070C0"/>
                </a:solidFill>
              </a:rPr>
              <a:t>: </a:t>
            </a:r>
            <a:r>
              <a:rPr lang="fr-CH" sz="2400" dirty="0" err="1">
                <a:solidFill>
                  <a:srgbClr val="0070C0"/>
                </a:solidFill>
              </a:rPr>
              <a:t>Forschungsfragen</a:t>
            </a:r>
            <a:r>
              <a:rPr lang="fr-CH" sz="2400" dirty="0">
                <a:solidFill>
                  <a:srgbClr val="0070C0"/>
                </a:solidFill>
              </a:rPr>
              <a:t>, </a:t>
            </a:r>
            <a:r>
              <a:rPr lang="fr-CH" sz="2400" dirty="0" err="1">
                <a:solidFill>
                  <a:srgbClr val="0070C0"/>
                </a:solidFill>
              </a:rPr>
              <a:t>Methodik</a:t>
            </a:r>
            <a:r>
              <a:rPr lang="fr-CH" sz="2400" dirty="0">
                <a:solidFill>
                  <a:srgbClr val="0070C0"/>
                </a:solidFill>
              </a:rPr>
              <a:t>, </a:t>
            </a:r>
            <a:r>
              <a:rPr lang="fr-CH" sz="2400" dirty="0" err="1">
                <a:solidFill>
                  <a:srgbClr val="0070C0"/>
                </a:solidFill>
              </a:rPr>
              <a:t>Stichprobe</a:t>
            </a:r>
            <a:r>
              <a:rPr lang="fr-CH" sz="2400" dirty="0">
                <a:solidFill>
                  <a:srgbClr val="0070C0"/>
                </a:solidFill>
              </a:rPr>
              <a:t>, </a:t>
            </a:r>
            <a:r>
              <a:rPr lang="fr-CH" sz="2400" dirty="0" err="1">
                <a:solidFill>
                  <a:srgbClr val="0070C0"/>
                </a:solidFill>
              </a:rPr>
              <a:t>Finanzierung</a:t>
            </a:r>
            <a:r>
              <a:rPr lang="fr-CH" sz="2400" dirty="0">
                <a:solidFill>
                  <a:srgbClr val="0070C0"/>
                </a:solidFill>
              </a:rPr>
              <a:t> </a:t>
            </a:r>
          </a:p>
        </p:txBody>
      </p:sp>
    </p:spTree>
    <p:extLst>
      <p:ext uri="{BB962C8B-B14F-4D97-AF65-F5344CB8AC3E}">
        <p14:creationId xmlns:p14="http://schemas.microsoft.com/office/powerpoint/2010/main" val="944572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04E47C3-98A4-F7B1-CDCD-60B3A7E3AE3E}"/>
              </a:ext>
            </a:extLst>
          </p:cNvPr>
          <p:cNvSpPr/>
          <p:nvPr/>
        </p:nvSpPr>
        <p:spPr>
          <a:xfrm>
            <a:off x="0" y="1"/>
            <a:ext cx="12192000" cy="6866073"/>
          </a:xfrm>
          <a:prstGeom prst="rect">
            <a:avLst/>
          </a:prstGeom>
          <a:solidFill>
            <a:srgbClr val="FA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351" b="0" i="0" u="none" strike="noStrike" kern="1200" cap="none" spc="0" normalizeH="0" baseline="0" noProof="0">
              <a:ln>
                <a:noFill/>
              </a:ln>
              <a:solidFill>
                <a:prstClr val="white"/>
              </a:solidFill>
              <a:effectLst/>
              <a:uLnTx/>
              <a:uFillTx/>
              <a:latin typeface="Calibri"/>
              <a:ea typeface="+mn-ea"/>
              <a:cs typeface="+mn-cs"/>
            </a:endParaRPr>
          </a:p>
        </p:txBody>
      </p:sp>
      <p:sp>
        <p:nvSpPr>
          <p:cNvPr id="1032" name="Rectangle 1031">
            <a:extLst>
              <a:ext uri="{FF2B5EF4-FFF2-40B4-BE49-F238E27FC236}">
                <a16:creationId xmlns:a16="http://schemas.microsoft.com/office/drawing/2014/main" id="{483576B3-D24E-F0A3-3BF1-EE5CE1480D6E}"/>
              </a:ext>
            </a:extLst>
          </p:cNvPr>
          <p:cNvSpPr/>
          <p:nvPr/>
        </p:nvSpPr>
        <p:spPr>
          <a:xfrm>
            <a:off x="283593" y="5945669"/>
            <a:ext cx="2559104" cy="452137"/>
          </a:xfrm>
          <a:prstGeom prst="rect">
            <a:avLst/>
          </a:prstGeom>
          <a:solidFill>
            <a:srgbClr val="FA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351" b="0" i="0" u="none" strike="noStrike" kern="1200" cap="none" spc="0" normalizeH="0" baseline="0" noProof="0">
              <a:ln>
                <a:noFill/>
              </a:ln>
              <a:solidFill>
                <a:prstClr val="white"/>
              </a:solidFill>
              <a:effectLst/>
              <a:uLnTx/>
              <a:uFillTx/>
              <a:latin typeface="Calibri"/>
              <a:ea typeface="+mn-ea"/>
              <a:cs typeface="+mn-cs"/>
            </a:endParaRPr>
          </a:p>
        </p:txBody>
      </p:sp>
      <p:pic>
        <p:nvPicPr>
          <p:cNvPr id="4" name="Image 3">
            <a:extLst>
              <a:ext uri="{FF2B5EF4-FFF2-40B4-BE49-F238E27FC236}">
                <a16:creationId xmlns:a16="http://schemas.microsoft.com/office/drawing/2014/main" id="{D82B033B-18FB-4EE3-B06E-3ECEE1690FDB}"/>
              </a:ext>
            </a:extLst>
          </p:cNvPr>
          <p:cNvPicPr>
            <a:picLocks noChangeAspect="1"/>
          </p:cNvPicPr>
          <p:nvPr/>
        </p:nvPicPr>
        <p:blipFill>
          <a:blip r:embed="rId3">
            <a:duotone>
              <a:schemeClr val="bg2">
                <a:shade val="45000"/>
                <a:satMod val="135000"/>
              </a:schemeClr>
              <a:prstClr val="white"/>
            </a:duotone>
          </a:blip>
          <a:srcRect b="2320"/>
          <a:stretch/>
        </p:blipFill>
        <p:spPr>
          <a:xfrm>
            <a:off x="1355282" y="514015"/>
            <a:ext cx="10123871" cy="6268492"/>
          </a:xfrm>
          <a:prstGeom prst="rect">
            <a:avLst/>
          </a:prstGeom>
        </p:spPr>
      </p:pic>
      <p:sp>
        <p:nvSpPr>
          <p:cNvPr id="43" name="Rectangle 42">
            <a:extLst>
              <a:ext uri="{FF2B5EF4-FFF2-40B4-BE49-F238E27FC236}">
                <a16:creationId xmlns:a16="http://schemas.microsoft.com/office/drawing/2014/main" id="{C83F7D6B-EB7B-5910-8439-684AF5DB6B85}"/>
              </a:ext>
            </a:extLst>
          </p:cNvPr>
          <p:cNvSpPr/>
          <p:nvPr/>
        </p:nvSpPr>
        <p:spPr>
          <a:xfrm>
            <a:off x="58852" y="2992760"/>
            <a:ext cx="2559104" cy="452137"/>
          </a:xfrm>
          <a:prstGeom prst="rect">
            <a:avLst/>
          </a:prstGeom>
          <a:solidFill>
            <a:srgbClr val="FA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351" b="0" i="0" u="none" strike="noStrike" kern="1200" cap="none" spc="0" normalizeH="0" baseline="0" noProof="0">
              <a:ln>
                <a:noFill/>
              </a:ln>
              <a:solidFill>
                <a:prstClr val="white"/>
              </a:solidFill>
              <a:effectLst/>
              <a:uLnTx/>
              <a:uFillTx/>
              <a:latin typeface="Calibri"/>
              <a:ea typeface="+mn-ea"/>
              <a:cs typeface="+mn-cs"/>
            </a:endParaRPr>
          </a:p>
        </p:txBody>
      </p:sp>
      <p:sp>
        <p:nvSpPr>
          <p:cNvPr id="11" name="ZoneTexte 10">
            <a:extLst>
              <a:ext uri="{FF2B5EF4-FFF2-40B4-BE49-F238E27FC236}">
                <a16:creationId xmlns:a16="http://schemas.microsoft.com/office/drawing/2014/main" id="{DCB24695-BDC4-02D2-ED8E-56333F3ADD88}"/>
              </a:ext>
            </a:extLst>
          </p:cNvPr>
          <p:cNvSpPr txBox="1"/>
          <p:nvPr/>
        </p:nvSpPr>
        <p:spPr>
          <a:xfrm>
            <a:off x="4669771" y="3807365"/>
            <a:ext cx="1023279" cy="367713"/>
          </a:xfrm>
          <a:prstGeom prst="rect">
            <a:avLst/>
          </a:prstGeom>
          <a:solidFill>
            <a:schemeClr val="bg1"/>
          </a:solidFill>
        </p:spPr>
        <p:txBody>
          <a:bodyPr spcFirstLastPara="1" vert="horz" wrap="square" lIns="68569" tIns="68569" rIns="68569" bIns="68569"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Berne</a:t>
            </a:r>
            <a:endParaRPr kumimoji="0" lang="fr-CH"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C0A44F09-2727-B353-0FE2-26CBDBAFA1BB}"/>
              </a:ext>
            </a:extLst>
          </p:cNvPr>
          <p:cNvSpPr txBox="1"/>
          <p:nvPr/>
        </p:nvSpPr>
        <p:spPr>
          <a:xfrm>
            <a:off x="1331151" y="3301112"/>
            <a:ext cx="1655563" cy="1390507"/>
          </a:xfrm>
          <a:prstGeom prst="rect">
            <a:avLst/>
          </a:prstGeom>
          <a:solidFill>
            <a:schemeClr val="bg1"/>
          </a:solidFill>
          <a:ln>
            <a:solidFill>
              <a:srgbClr val="B14545"/>
            </a:solidFill>
          </a:ln>
        </p:spPr>
        <p:txBody>
          <a:bodyPr spcFirstLastPara="1" vert="horz" wrap="square" lIns="68569" tIns="68569" rIns="68569" bIns="68569"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Lausanne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1500-2000 pers</a:t>
            </a:r>
          </a:p>
          <a:p>
            <a:pPr lvl="0" algn="ctr">
              <a:defRPr/>
            </a:pPr>
            <a:r>
              <a:rPr lang="fr-FR" sz="1200" dirty="0">
                <a:solidFill>
                  <a:prstClr val="black"/>
                </a:solidFill>
              </a:rPr>
              <a:t>Points de vente/ </a:t>
            </a:r>
            <a:r>
              <a:rPr lang="fr-FR" sz="1200" dirty="0" err="1">
                <a:solidFill>
                  <a:srgbClr val="0070C0"/>
                </a:solidFill>
              </a:rPr>
              <a:t>Verkaufstelle</a:t>
            </a:r>
            <a:r>
              <a:rPr lang="fr-FR" sz="1200" dirty="0">
                <a:solidFill>
                  <a:srgbClr val="0070C0"/>
                </a:solidFill>
              </a:rPr>
              <a:t> (NFP)</a:t>
            </a:r>
          </a:p>
        </p:txBody>
      </p:sp>
      <p:sp>
        <p:nvSpPr>
          <p:cNvPr id="30" name="Rectangle 29">
            <a:extLst>
              <a:ext uri="{FF2B5EF4-FFF2-40B4-BE49-F238E27FC236}">
                <a16:creationId xmlns:a16="http://schemas.microsoft.com/office/drawing/2014/main" id="{DA8FA865-B609-68AF-F9BA-1AA8CB9A9086}"/>
              </a:ext>
            </a:extLst>
          </p:cNvPr>
          <p:cNvSpPr/>
          <p:nvPr/>
        </p:nvSpPr>
        <p:spPr>
          <a:xfrm>
            <a:off x="265763" y="0"/>
            <a:ext cx="4898308" cy="1194955"/>
          </a:xfrm>
          <a:prstGeom prst="rect">
            <a:avLst/>
          </a:prstGeom>
          <a:solidFill>
            <a:srgbClr val="FA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351" b="0" i="0" u="none" strike="noStrike" kern="1200" cap="none" spc="0" normalizeH="0" baseline="0" noProof="0">
              <a:ln>
                <a:noFill/>
              </a:ln>
              <a:solidFill>
                <a:prstClr val="white"/>
              </a:solidFill>
              <a:effectLst/>
              <a:uLnTx/>
              <a:uFillTx/>
              <a:latin typeface="Calibri"/>
              <a:ea typeface="+mn-ea"/>
              <a:cs typeface="+mn-cs"/>
            </a:endParaRPr>
          </a:p>
        </p:txBody>
      </p:sp>
      <p:sp>
        <p:nvSpPr>
          <p:cNvPr id="2" name="Titre 1">
            <a:extLst>
              <a:ext uri="{FF2B5EF4-FFF2-40B4-BE49-F238E27FC236}">
                <a16:creationId xmlns:a16="http://schemas.microsoft.com/office/drawing/2014/main" id="{062223C7-3ECE-5D86-E949-D6593B14BF6F}"/>
              </a:ext>
            </a:extLst>
          </p:cNvPr>
          <p:cNvSpPr>
            <a:spLocks noGrp="1"/>
          </p:cNvSpPr>
          <p:nvPr>
            <p:ph type="title"/>
          </p:nvPr>
        </p:nvSpPr>
        <p:spPr>
          <a:xfrm>
            <a:off x="453097" y="188640"/>
            <a:ext cx="11083200" cy="1143000"/>
          </a:xfrm>
        </p:spPr>
        <p:txBody>
          <a:bodyPr/>
          <a:lstStyle/>
          <a:p>
            <a:r>
              <a:rPr lang="fr-CH" dirty="0"/>
              <a:t>Projets pilotes / </a:t>
            </a:r>
            <a:r>
              <a:rPr lang="fr-CH" dirty="0" err="1">
                <a:solidFill>
                  <a:srgbClr val="0070C0"/>
                </a:solidFill>
              </a:rPr>
              <a:t>Pilotprojekte</a:t>
            </a:r>
            <a:endParaRPr lang="fr-CH" dirty="0">
              <a:solidFill>
                <a:srgbClr val="0070C0"/>
              </a:solidFill>
            </a:endParaRPr>
          </a:p>
        </p:txBody>
      </p:sp>
      <p:sp>
        <p:nvSpPr>
          <p:cNvPr id="33" name="Ellipse 32">
            <a:extLst>
              <a:ext uri="{FF2B5EF4-FFF2-40B4-BE49-F238E27FC236}">
                <a16:creationId xmlns:a16="http://schemas.microsoft.com/office/drawing/2014/main" id="{2F27BE7D-F9FA-CD7B-F03C-66CA148D25CF}"/>
              </a:ext>
            </a:extLst>
          </p:cNvPr>
          <p:cNvSpPr/>
          <p:nvPr/>
        </p:nvSpPr>
        <p:spPr>
          <a:xfrm>
            <a:off x="4041524" y="2973867"/>
            <a:ext cx="288032" cy="265876"/>
          </a:xfrm>
          <a:prstGeom prst="ellipse">
            <a:avLst/>
          </a:prstGeom>
          <a:solidFill>
            <a:srgbClr val="375628"/>
          </a:solidFill>
          <a:ln>
            <a:solidFill>
              <a:srgbClr val="FA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013" b="0" i="0" u="none" strike="noStrike" kern="1200" cap="none" spc="0" normalizeH="0" baseline="0" noProof="0">
              <a:ln>
                <a:noFill/>
              </a:ln>
              <a:solidFill>
                <a:prstClr val="white"/>
              </a:solidFill>
              <a:effectLst/>
              <a:uLnTx/>
              <a:uFillTx/>
              <a:latin typeface="Calibri"/>
              <a:ea typeface="+mn-ea"/>
              <a:cs typeface="+mn-cs"/>
            </a:endParaRPr>
          </a:p>
        </p:txBody>
      </p:sp>
      <p:sp>
        <p:nvSpPr>
          <p:cNvPr id="34" name="Ellipse 33">
            <a:extLst>
              <a:ext uri="{FF2B5EF4-FFF2-40B4-BE49-F238E27FC236}">
                <a16:creationId xmlns:a16="http://schemas.microsoft.com/office/drawing/2014/main" id="{06EEF9F9-2705-D22E-D179-BC0648098423}"/>
              </a:ext>
            </a:extLst>
          </p:cNvPr>
          <p:cNvSpPr/>
          <p:nvPr/>
        </p:nvSpPr>
        <p:spPr>
          <a:xfrm>
            <a:off x="6273200" y="3010243"/>
            <a:ext cx="288032" cy="265876"/>
          </a:xfrm>
          <a:prstGeom prst="ellipse">
            <a:avLst/>
          </a:prstGeom>
          <a:solidFill>
            <a:srgbClr val="375628"/>
          </a:solidFill>
          <a:ln>
            <a:solidFill>
              <a:srgbClr val="FA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013" b="0" i="0" u="none" strike="noStrike" kern="1200" cap="none" spc="0" normalizeH="0" baseline="0" noProof="0">
              <a:ln>
                <a:noFill/>
              </a:ln>
              <a:solidFill>
                <a:prstClr val="white"/>
              </a:solidFill>
              <a:effectLst/>
              <a:uLnTx/>
              <a:uFillTx/>
              <a:latin typeface="Calibri"/>
              <a:ea typeface="+mn-ea"/>
              <a:cs typeface="+mn-cs"/>
            </a:endParaRPr>
          </a:p>
        </p:txBody>
      </p:sp>
      <p:cxnSp>
        <p:nvCxnSpPr>
          <p:cNvPr id="36" name="Connecteur droit 35">
            <a:extLst>
              <a:ext uri="{FF2B5EF4-FFF2-40B4-BE49-F238E27FC236}">
                <a16:creationId xmlns:a16="http://schemas.microsoft.com/office/drawing/2014/main" id="{03963BDE-EAFD-26E8-CD1B-FDDD876E1421}"/>
              </a:ext>
            </a:extLst>
          </p:cNvPr>
          <p:cNvCxnSpPr>
            <a:stCxn id="33" idx="5"/>
            <a:endCxn id="32" idx="1"/>
          </p:cNvCxnSpPr>
          <p:nvPr/>
        </p:nvCxnSpPr>
        <p:spPr>
          <a:xfrm>
            <a:off x="4287377" y="3200805"/>
            <a:ext cx="564031" cy="383331"/>
          </a:xfrm>
          <a:prstGeom prst="line">
            <a:avLst/>
          </a:prstGeom>
          <a:ln>
            <a:solidFill>
              <a:srgbClr val="375628"/>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296C7AC1-629B-8A58-3DFB-89275EAED890}"/>
              </a:ext>
            </a:extLst>
          </p:cNvPr>
          <p:cNvCxnSpPr>
            <a:cxnSpLocks/>
            <a:stCxn id="32" idx="6"/>
            <a:endCxn id="34" idx="3"/>
          </p:cNvCxnSpPr>
          <p:nvPr/>
        </p:nvCxnSpPr>
        <p:spPr>
          <a:xfrm flipV="1">
            <a:off x="5097258" y="3237182"/>
            <a:ext cx="1218124" cy="440956"/>
          </a:xfrm>
          <a:prstGeom prst="line">
            <a:avLst/>
          </a:prstGeom>
          <a:ln>
            <a:solidFill>
              <a:srgbClr val="375628"/>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12EA18CA-7F27-A8F6-F562-C39CA5470BBA}"/>
              </a:ext>
            </a:extLst>
          </p:cNvPr>
          <p:cNvSpPr/>
          <p:nvPr/>
        </p:nvSpPr>
        <p:spPr>
          <a:xfrm>
            <a:off x="6561232" y="601545"/>
            <a:ext cx="2559104" cy="452137"/>
          </a:xfrm>
          <a:prstGeom prst="rect">
            <a:avLst/>
          </a:prstGeom>
          <a:solidFill>
            <a:srgbClr val="FA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351" b="0" i="0" u="none" strike="noStrike" kern="1200" cap="none" spc="0" normalizeH="0" baseline="0" noProof="0">
              <a:ln>
                <a:noFill/>
              </a:ln>
              <a:solidFill>
                <a:prstClr val="white"/>
              </a:solidFill>
              <a:effectLst/>
              <a:uLnTx/>
              <a:uFillTx/>
              <a:latin typeface="Calibri"/>
              <a:ea typeface="+mn-ea"/>
              <a:cs typeface="+mn-cs"/>
            </a:endParaRPr>
          </a:p>
        </p:txBody>
      </p:sp>
      <p:sp>
        <p:nvSpPr>
          <p:cNvPr id="44" name="Ellipse 43">
            <a:extLst>
              <a:ext uri="{FF2B5EF4-FFF2-40B4-BE49-F238E27FC236}">
                <a16:creationId xmlns:a16="http://schemas.microsoft.com/office/drawing/2014/main" id="{8EAFA92E-6BD5-5043-AA7E-746EB913F3CD}"/>
              </a:ext>
            </a:extLst>
          </p:cNvPr>
          <p:cNvSpPr/>
          <p:nvPr/>
        </p:nvSpPr>
        <p:spPr>
          <a:xfrm>
            <a:off x="2842697" y="4599546"/>
            <a:ext cx="288032" cy="265876"/>
          </a:xfrm>
          <a:prstGeom prst="ellipse">
            <a:avLst/>
          </a:prstGeom>
          <a:solidFill>
            <a:srgbClr val="B14545"/>
          </a:solidFill>
          <a:ln>
            <a:solidFill>
              <a:srgbClr val="FA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013" b="0" i="0" u="none" strike="noStrike" kern="1200" cap="none" spc="0" normalizeH="0" baseline="0" noProof="0">
              <a:ln>
                <a:noFill/>
              </a:ln>
              <a:solidFill>
                <a:prstClr val="white"/>
              </a:solidFill>
              <a:effectLst/>
              <a:uLnTx/>
              <a:uFillTx/>
              <a:latin typeface="Calibri"/>
              <a:ea typeface="+mn-ea"/>
              <a:cs typeface="+mn-cs"/>
            </a:endParaRPr>
          </a:p>
        </p:txBody>
      </p:sp>
      <p:grpSp>
        <p:nvGrpSpPr>
          <p:cNvPr id="60" name="Groupe 59">
            <a:extLst>
              <a:ext uri="{FF2B5EF4-FFF2-40B4-BE49-F238E27FC236}">
                <a16:creationId xmlns:a16="http://schemas.microsoft.com/office/drawing/2014/main" id="{C70AA20B-A8AB-5BC3-D112-7A7E637F38A0}"/>
              </a:ext>
            </a:extLst>
          </p:cNvPr>
          <p:cNvGrpSpPr/>
          <p:nvPr/>
        </p:nvGrpSpPr>
        <p:grpSpPr>
          <a:xfrm>
            <a:off x="3382701" y="1241293"/>
            <a:ext cx="1468300" cy="1388181"/>
            <a:chOff x="3236388" y="998079"/>
            <a:chExt cx="1468300" cy="1388181"/>
          </a:xfrm>
        </p:grpSpPr>
        <p:sp>
          <p:nvSpPr>
            <p:cNvPr id="20" name="ZoneTexte 19">
              <a:extLst>
                <a:ext uri="{FF2B5EF4-FFF2-40B4-BE49-F238E27FC236}">
                  <a16:creationId xmlns:a16="http://schemas.microsoft.com/office/drawing/2014/main" id="{93B9B4C9-0227-034F-A613-B222D116F52F}"/>
                </a:ext>
              </a:extLst>
            </p:cNvPr>
            <p:cNvSpPr txBox="1"/>
            <p:nvPr/>
          </p:nvSpPr>
          <p:spPr>
            <a:xfrm>
              <a:off x="3236388" y="998079"/>
              <a:ext cx="1468300" cy="1388181"/>
            </a:xfrm>
            <a:prstGeom prst="rect">
              <a:avLst/>
            </a:prstGeom>
            <a:solidFill>
              <a:schemeClr val="bg1"/>
            </a:solidFill>
            <a:ln>
              <a:solidFill>
                <a:schemeClr val="tx1"/>
              </a:solidFill>
            </a:ln>
          </p:spPr>
          <p:txBody>
            <a:bodyPr spcFirstLastPara="1" vert="horz" wrap="square" lIns="68569" tIns="68569" rIns="68569" bIns="68569"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prstClr val="black"/>
                  </a:solidFill>
                  <a:effectLst/>
                  <a:uLnTx/>
                  <a:uFillTx/>
                  <a:latin typeface="Calibri"/>
                  <a:ea typeface="+mn-ea"/>
                  <a:cs typeface="+mn-cs"/>
                </a:rPr>
                <a:t>Baselland</a:t>
              </a: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Jusqu’à </a:t>
              </a:r>
              <a:r>
                <a:rPr kumimoji="0" lang="fr-FR" sz="1200" b="0" i="0" u="none" strike="noStrike" kern="1200" cap="none" spc="0" normalizeH="0" baseline="0" noProof="0" dirty="0">
                  <a:ln>
                    <a:noFill/>
                  </a:ln>
                  <a:solidFill>
                    <a:srgbClr val="0070C0"/>
                  </a:solidFill>
                  <a:effectLst/>
                  <a:uLnTx/>
                  <a:uFillTx/>
                  <a:latin typeface="Calibri"/>
                  <a:ea typeface="+mn-ea"/>
                  <a:cs typeface="+mn-cs"/>
                </a:rPr>
                <a:t>bis</a:t>
              </a:r>
              <a:r>
                <a:rPr kumimoji="0" lang="fr-FR" sz="1200" b="0" i="0" u="none" strike="noStrike" kern="1200" cap="none" spc="0" normalizeH="0" baseline="0" noProof="0" dirty="0">
                  <a:ln>
                    <a:noFill/>
                  </a:ln>
                  <a:solidFill>
                    <a:prstClr val="black"/>
                  </a:solidFill>
                  <a:effectLst/>
                  <a:uLnTx/>
                  <a:uFillTx/>
                  <a:latin typeface="Calibri"/>
                  <a:ea typeface="+mn-ea"/>
                  <a:cs typeface="+mn-cs"/>
                </a:rPr>
                <a:t> 4000 pers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Points de vente/ </a:t>
              </a:r>
              <a:r>
                <a:rPr kumimoji="0" lang="fr-FR" sz="1200" b="0" i="0" u="none" strike="noStrike" kern="1200" cap="none" spc="0" normalizeH="0" baseline="0" noProof="0" dirty="0" err="1">
                  <a:ln>
                    <a:noFill/>
                  </a:ln>
                  <a:solidFill>
                    <a:srgbClr val="0070C0"/>
                  </a:solidFill>
                  <a:effectLst/>
                  <a:uLnTx/>
                  <a:uFillTx/>
                  <a:latin typeface="Calibri"/>
                  <a:ea typeface="+mn-ea"/>
                  <a:cs typeface="+mn-cs"/>
                </a:rPr>
                <a:t>Verkaufstellen</a:t>
              </a:r>
              <a:endParaRPr kumimoji="0" lang="fr-FR" sz="1200" b="0" i="0" u="none" strike="noStrike" kern="1200" cap="none" spc="0" normalizeH="0" baseline="0" noProof="0" dirty="0">
                <a:ln>
                  <a:noFill/>
                </a:ln>
                <a:solidFill>
                  <a:srgbClr val="0070C0"/>
                </a:solidFill>
                <a:effectLst/>
                <a:uLnTx/>
                <a:uFillTx/>
                <a:latin typeface="Calibri"/>
                <a:ea typeface="+mn-ea"/>
                <a:cs typeface="+mn-cs"/>
              </a:endParaRPr>
            </a:p>
          </p:txBody>
        </p:sp>
        <p:pic>
          <p:nvPicPr>
            <p:cNvPr id="48" name="Image 47">
              <a:extLst>
                <a:ext uri="{FF2B5EF4-FFF2-40B4-BE49-F238E27FC236}">
                  <a16:creationId xmlns:a16="http://schemas.microsoft.com/office/drawing/2014/main" id="{5A3F6330-1452-CE67-2AF1-D6A9209278D5}"/>
                </a:ext>
              </a:extLst>
            </p:cNvPr>
            <p:cNvPicPr>
              <a:picLocks noChangeAspect="1"/>
            </p:cNvPicPr>
            <p:nvPr/>
          </p:nvPicPr>
          <p:blipFill>
            <a:blip r:embed="rId4"/>
            <a:stretch>
              <a:fillRect/>
            </a:stretch>
          </p:blipFill>
          <p:spPr>
            <a:xfrm>
              <a:off x="3382855" y="1026085"/>
              <a:ext cx="1308787" cy="516421"/>
            </a:xfrm>
            <a:prstGeom prst="rect">
              <a:avLst/>
            </a:prstGeom>
          </p:spPr>
        </p:pic>
      </p:grpSp>
      <p:grpSp>
        <p:nvGrpSpPr>
          <p:cNvPr id="61" name="Groupe 60">
            <a:extLst>
              <a:ext uri="{FF2B5EF4-FFF2-40B4-BE49-F238E27FC236}">
                <a16:creationId xmlns:a16="http://schemas.microsoft.com/office/drawing/2014/main" id="{BCC4E2C3-61DF-DE5B-B292-2E0136A89D56}"/>
              </a:ext>
            </a:extLst>
          </p:cNvPr>
          <p:cNvGrpSpPr/>
          <p:nvPr/>
        </p:nvGrpSpPr>
        <p:grpSpPr>
          <a:xfrm>
            <a:off x="5098999" y="717497"/>
            <a:ext cx="1338368" cy="1001251"/>
            <a:chOff x="4753350" y="699560"/>
            <a:chExt cx="1338368" cy="1001250"/>
          </a:xfrm>
        </p:grpSpPr>
        <p:sp>
          <p:nvSpPr>
            <p:cNvPr id="23" name="ZoneTexte 22">
              <a:extLst>
                <a:ext uri="{FF2B5EF4-FFF2-40B4-BE49-F238E27FC236}">
                  <a16:creationId xmlns:a16="http://schemas.microsoft.com/office/drawing/2014/main" id="{653CA921-668B-6FA3-6B1E-08D762975542}"/>
                </a:ext>
              </a:extLst>
            </p:cNvPr>
            <p:cNvSpPr txBox="1"/>
            <p:nvPr/>
          </p:nvSpPr>
          <p:spPr>
            <a:xfrm>
              <a:off x="4753350" y="699560"/>
              <a:ext cx="1338368" cy="1001250"/>
            </a:xfrm>
            <a:prstGeom prst="rect">
              <a:avLst/>
            </a:prstGeom>
            <a:solidFill>
              <a:schemeClr val="bg1"/>
            </a:solidFill>
            <a:ln>
              <a:solidFill>
                <a:srgbClr val="199850"/>
              </a:solidFill>
            </a:ln>
          </p:spPr>
          <p:txBody>
            <a:bodyPr spcFirstLastPara="1" vert="horz" wrap="square" lIns="68569" tIns="68569" rIns="68569" bIns="68569"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prstClr val="black"/>
                  </a:solidFill>
                  <a:latin typeface="Calibri"/>
                </a:rPr>
                <a:t>Basel-</a:t>
              </a:r>
              <a:r>
                <a:rPr lang="fr-FR" sz="1600" b="1" dirty="0" err="1">
                  <a:solidFill>
                    <a:prstClr val="black"/>
                  </a:solidFill>
                  <a:latin typeface="Calibri"/>
                </a:rPr>
                <a:t>Stadt</a:t>
              </a: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360 pers.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Pharm. / </a:t>
              </a:r>
              <a:r>
                <a:rPr kumimoji="0" lang="fr-FR" sz="1200" b="0" i="0" u="none" strike="noStrike" kern="1200" cap="none" spc="0" normalizeH="0" baseline="0" noProof="0" dirty="0" err="1">
                  <a:ln>
                    <a:noFill/>
                  </a:ln>
                  <a:solidFill>
                    <a:srgbClr val="0070C0"/>
                  </a:solidFill>
                  <a:effectLst/>
                  <a:uLnTx/>
                  <a:uFillTx/>
                  <a:latin typeface="Calibri"/>
                  <a:ea typeface="+mn-ea"/>
                  <a:cs typeface="+mn-cs"/>
                </a:rPr>
                <a:t>Apoth</a:t>
              </a:r>
              <a:r>
                <a:rPr kumimoji="0" lang="fr-FR" sz="1200" b="0" i="0" u="none" strike="noStrike" kern="1200" cap="none" spc="0" normalizeH="0" baseline="0" noProof="0" dirty="0">
                  <a:ln>
                    <a:noFill/>
                  </a:ln>
                  <a:solidFill>
                    <a:srgbClr val="0070C0"/>
                  </a:solidFill>
                  <a:effectLst/>
                  <a:uLnTx/>
                  <a:uFillTx/>
                  <a:latin typeface="Calibri"/>
                  <a:ea typeface="+mn-ea"/>
                  <a:cs typeface="+mn-cs"/>
                </a:rPr>
                <a:t>.</a:t>
              </a:r>
            </a:p>
          </p:txBody>
        </p:sp>
        <p:pic>
          <p:nvPicPr>
            <p:cNvPr id="50" name="Image 49">
              <a:extLst>
                <a:ext uri="{FF2B5EF4-FFF2-40B4-BE49-F238E27FC236}">
                  <a16:creationId xmlns:a16="http://schemas.microsoft.com/office/drawing/2014/main" id="{0C2561B0-9A13-B063-4900-D0B6A21E7699}"/>
                </a:ext>
              </a:extLst>
            </p:cNvPr>
            <p:cNvPicPr>
              <a:picLocks noChangeAspect="1"/>
            </p:cNvPicPr>
            <p:nvPr/>
          </p:nvPicPr>
          <p:blipFill>
            <a:blip r:embed="rId5"/>
            <a:stretch>
              <a:fillRect/>
            </a:stretch>
          </p:blipFill>
          <p:spPr>
            <a:xfrm>
              <a:off x="4799856" y="764704"/>
              <a:ext cx="1262210" cy="233375"/>
            </a:xfrm>
            <a:prstGeom prst="rect">
              <a:avLst/>
            </a:prstGeom>
          </p:spPr>
        </p:pic>
      </p:grpSp>
      <p:grpSp>
        <p:nvGrpSpPr>
          <p:cNvPr id="1024" name="Groupe 1023">
            <a:extLst>
              <a:ext uri="{FF2B5EF4-FFF2-40B4-BE49-F238E27FC236}">
                <a16:creationId xmlns:a16="http://schemas.microsoft.com/office/drawing/2014/main" id="{9E3FEBB1-BD2A-D771-7A72-C79369DA9376}"/>
              </a:ext>
            </a:extLst>
          </p:cNvPr>
          <p:cNvGrpSpPr/>
          <p:nvPr/>
        </p:nvGrpSpPr>
        <p:grpSpPr>
          <a:xfrm>
            <a:off x="6854731" y="959811"/>
            <a:ext cx="1867671" cy="1208327"/>
            <a:chOff x="6854730" y="1057827"/>
            <a:chExt cx="1867671" cy="1208326"/>
          </a:xfrm>
        </p:grpSpPr>
        <p:grpSp>
          <p:nvGrpSpPr>
            <p:cNvPr id="62" name="Groupe 61">
              <a:extLst>
                <a:ext uri="{FF2B5EF4-FFF2-40B4-BE49-F238E27FC236}">
                  <a16:creationId xmlns:a16="http://schemas.microsoft.com/office/drawing/2014/main" id="{FC5CD2DB-FAB1-3777-9056-AD457965BDDC}"/>
                </a:ext>
              </a:extLst>
            </p:cNvPr>
            <p:cNvGrpSpPr/>
            <p:nvPr/>
          </p:nvGrpSpPr>
          <p:grpSpPr>
            <a:xfrm>
              <a:off x="6854730" y="1057827"/>
              <a:ext cx="1867671" cy="1208326"/>
              <a:chOff x="6682571" y="905535"/>
              <a:chExt cx="1867671" cy="1208326"/>
            </a:xfrm>
          </p:grpSpPr>
          <p:sp>
            <p:nvSpPr>
              <p:cNvPr id="22" name="ZoneTexte 21">
                <a:extLst>
                  <a:ext uri="{FF2B5EF4-FFF2-40B4-BE49-F238E27FC236}">
                    <a16:creationId xmlns:a16="http://schemas.microsoft.com/office/drawing/2014/main" id="{57D13B41-8644-8C7D-2FE3-DC854E12D2FC}"/>
                  </a:ext>
                </a:extLst>
              </p:cNvPr>
              <p:cNvSpPr txBox="1"/>
              <p:nvPr/>
            </p:nvSpPr>
            <p:spPr>
              <a:xfrm>
                <a:off x="6682571" y="1228189"/>
                <a:ext cx="1867670" cy="885672"/>
              </a:xfrm>
              <a:prstGeom prst="rect">
                <a:avLst/>
              </a:prstGeom>
              <a:solidFill>
                <a:schemeClr val="bg1"/>
              </a:solidFill>
              <a:ln>
                <a:solidFill>
                  <a:srgbClr val="8AD0FD"/>
                </a:solidFill>
              </a:ln>
            </p:spPr>
            <p:txBody>
              <a:bodyPr spcFirstLastPara="1" vert="horz" wrap="square" lIns="68569" tIns="68569" rIns="68569" bIns="68569"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prstClr val="black"/>
                    </a:solidFill>
                    <a:effectLst/>
                    <a:uLnTx/>
                    <a:uFillTx/>
                    <a:latin typeface="Calibri"/>
                    <a:ea typeface="+mn-ea"/>
                    <a:cs typeface="+mn-cs"/>
                  </a:rPr>
                  <a:t>Züri</a:t>
                </a:r>
                <a:r>
                  <a:rPr kumimoji="0" lang="fr-FR" sz="1600" b="1" i="0" u="none" strike="noStrike" kern="1200" cap="none" spc="0" normalizeH="0" baseline="0" noProof="0" dirty="0">
                    <a:ln>
                      <a:noFill/>
                    </a:ln>
                    <a:solidFill>
                      <a:prstClr val="black"/>
                    </a:solidFill>
                    <a:effectLst/>
                    <a:uLnTx/>
                    <a:uFillTx/>
                    <a:latin typeface="Calibri"/>
                    <a:ea typeface="+mn-ea"/>
                    <a:cs typeface="+mn-cs"/>
                  </a:rPr>
                  <a:t> Can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Zürich (</a:t>
                </a:r>
                <a:r>
                  <a:rPr kumimoji="0" lang="fr-FR" sz="1600" b="1" i="0" u="none" strike="noStrike" kern="1200" cap="none" spc="0" normalizeH="0" baseline="0" noProof="0" dirty="0" err="1">
                    <a:ln>
                      <a:noFill/>
                    </a:ln>
                    <a:solidFill>
                      <a:prstClr val="black"/>
                    </a:solidFill>
                    <a:effectLst/>
                    <a:uLnTx/>
                    <a:uFillTx/>
                    <a:latin typeface="Calibri"/>
                    <a:ea typeface="+mn-ea"/>
                    <a:cs typeface="+mn-cs"/>
                  </a:rPr>
                  <a:t>Stadt</a:t>
                </a:r>
                <a:r>
                  <a:rPr kumimoji="0" lang="fr-FR" sz="16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2200-3000 pers. </a:t>
                </a:r>
              </a:p>
              <a:p>
                <a:pPr algn="ctr">
                  <a:defRPr/>
                </a:pPr>
                <a:r>
                  <a:rPr lang="fr-FR" sz="1200" dirty="0">
                    <a:solidFill>
                      <a:prstClr val="black"/>
                    </a:solidFill>
                  </a:rPr>
                  <a:t>Pharm., social clubs, DIZ</a:t>
                </a:r>
              </a:p>
              <a:p>
                <a:pPr algn="ctr">
                  <a:defRPr/>
                </a:pPr>
                <a:r>
                  <a:rPr lang="fr-FR" sz="1200" dirty="0" err="1">
                    <a:solidFill>
                      <a:srgbClr val="0070C0"/>
                    </a:solidFill>
                  </a:rPr>
                  <a:t>Apoth</a:t>
                </a:r>
                <a:r>
                  <a:rPr lang="fr-FR" sz="1200" dirty="0">
                    <a:solidFill>
                      <a:prstClr val="black"/>
                    </a:solidFill>
                  </a:rPr>
                  <a:t>.</a:t>
                </a:r>
                <a:r>
                  <a:rPr kumimoji="0" lang="fr-FR" sz="1200" b="0" i="0" u="none" strike="noStrike" kern="1200" cap="none" spc="0" normalizeH="0" baseline="0" noProof="0" dirty="0">
                    <a:ln>
                      <a:noFill/>
                    </a:ln>
                    <a:solidFill>
                      <a:prstClr val="black"/>
                    </a:solidFill>
                    <a:effectLst/>
                    <a:uLnTx/>
                    <a:uFillTx/>
                    <a:latin typeface="Calibri"/>
                    <a:ea typeface="+mn-ea"/>
                    <a:cs typeface="+mn-cs"/>
                  </a:rPr>
                  <a:t>, </a:t>
                </a:r>
                <a:r>
                  <a:rPr kumimoji="0" lang="fr-FR" sz="1200" b="0" i="0" u="none" strike="noStrike" kern="1200" cap="none" spc="0" normalizeH="0" baseline="0" noProof="0" dirty="0">
                    <a:ln>
                      <a:noFill/>
                    </a:ln>
                    <a:solidFill>
                      <a:srgbClr val="0070C0"/>
                    </a:solidFill>
                    <a:effectLst/>
                    <a:uLnTx/>
                    <a:uFillTx/>
                    <a:latin typeface="Calibri"/>
                    <a:ea typeface="+mn-ea"/>
                    <a:cs typeface="+mn-cs"/>
                  </a:rPr>
                  <a:t>social-clubs, DIZ</a:t>
                </a:r>
              </a:p>
            </p:txBody>
          </p:sp>
          <p:sp>
            <p:nvSpPr>
              <p:cNvPr id="53" name="Rectangle 52">
                <a:extLst>
                  <a:ext uri="{FF2B5EF4-FFF2-40B4-BE49-F238E27FC236}">
                    <a16:creationId xmlns:a16="http://schemas.microsoft.com/office/drawing/2014/main" id="{EAEAB2F8-9FAA-63D4-FEDB-FBA9BED6C312}"/>
                  </a:ext>
                </a:extLst>
              </p:cNvPr>
              <p:cNvSpPr/>
              <p:nvPr/>
            </p:nvSpPr>
            <p:spPr>
              <a:xfrm>
                <a:off x="6682572" y="905535"/>
                <a:ext cx="1867670" cy="319469"/>
              </a:xfrm>
              <a:prstGeom prst="rect">
                <a:avLst/>
              </a:prstGeom>
              <a:solidFill>
                <a:srgbClr val="8AD0FD"/>
              </a:solidFill>
              <a:ln>
                <a:solidFill>
                  <a:srgbClr val="8AD0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351" b="0" i="0" u="none" strike="noStrike" kern="1200" cap="none" spc="0" normalizeH="0" baseline="0" noProof="0">
                  <a:ln>
                    <a:noFill/>
                  </a:ln>
                  <a:solidFill>
                    <a:prstClr val="white"/>
                  </a:solidFill>
                  <a:effectLst/>
                  <a:uLnTx/>
                  <a:uFillTx/>
                  <a:latin typeface="Calibri"/>
                  <a:ea typeface="+mn-ea"/>
                  <a:cs typeface="+mn-cs"/>
                </a:endParaRPr>
              </a:p>
            </p:txBody>
          </p:sp>
        </p:grpSp>
        <p:pic>
          <p:nvPicPr>
            <p:cNvPr id="52" name="Image 51">
              <a:extLst>
                <a:ext uri="{FF2B5EF4-FFF2-40B4-BE49-F238E27FC236}">
                  <a16:creationId xmlns:a16="http://schemas.microsoft.com/office/drawing/2014/main" id="{A41D7845-85E6-ECF5-4999-F29F58EB9D9F}"/>
                </a:ext>
              </a:extLst>
            </p:cNvPr>
            <p:cNvPicPr>
              <a:picLocks noChangeAspect="1"/>
            </p:cNvPicPr>
            <p:nvPr/>
          </p:nvPicPr>
          <p:blipFill>
            <a:blip r:embed="rId6"/>
            <a:stretch>
              <a:fillRect/>
            </a:stretch>
          </p:blipFill>
          <p:spPr>
            <a:xfrm>
              <a:off x="7241970" y="1082637"/>
              <a:ext cx="1095448" cy="296584"/>
            </a:xfrm>
            <a:prstGeom prst="rect">
              <a:avLst/>
            </a:prstGeom>
          </p:spPr>
        </p:pic>
      </p:grpSp>
      <p:grpSp>
        <p:nvGrpSpPr>
          <p:cNvPr id="1027" name="Groupe 1026">
            <a:extLst>
              <a:ext uri="{FF2B5EF4-FFF2-40B4-BE49-F238E27FC236}">
                <a16:creationId xmlns:a16="http://schemas.microsoft.com/office/drawing/2014/main" id="{2BAB66EF-5141-6640-5B96-AA73E9685804}"/>
              </a:ext>
            </a:extLst>
          </p:cNvPr>
          <p:cNvGrpSpPr/>
          <p:nvPr/>
        </p:nvGrpSpPr>
        <p:grpSpPr>
          <a:xfrm>
            <a:off x="7032106" y="2380663"/>
            <a:ext cx="2156967" cy="1378876"/>
            <a:chOff x="7077643" y="2478678"/>
            <a:chExt cx="2156967" cy="1378876"/>
          </a:xfrm>
        </p:grpSpPr>
        <p:sp>
          <p:nvSpPr>
            <p:cNvPr id="21" name="ZoneTexte 20">
              <a:extLst>
                <a:ext uri="{FF2B5EF4-FFF2-40B4-BE49-F238E27FC236}">
                  <a16:creationId xmlns:a16="http://schemas.microsoft.com/office/drawing/2014/main" id="{D4999E28-639D-8316-C0C6-6482F3373BC6}"/>
                </a:ext>
              </a:extLst>
            </p:cNvPr>
            <p:cNvSpPr txBox="1"/>
            <p:nvPr/>
          </p:nvSpPr>
          <p:spPr>
            <a:xfrm>
              <a:off x="7077643" y="2478678"/>
              <a:ext cx="2156967" cy="1378876"/>
            </a:xfrm>
            <a:prstGeom prst="rect">
              <a:avLst/>
            </a:prstGeom>
            <a:solidFill>
              <a:schemeClr val="bg1"/>
            </a:solidFill>
            <a:ln>
              <a:solidFill>
                <a:schemeClr val="tx1">
                  <a:lumMod val="65000"/>
                  <a:lumOff val="35000"/>
                </a:schemeClr>
              </a:solidFill>
            </a:ln>
          </p:spPr>
          <p:txBody>
            <a:bodyPr spcFirstLastPara="1" vert="horz" wrap="square" lIns="68569" tIns="68569" rIns="68569" bIns="68569"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prstClr val="black"/>
                  </a:solidFill>
                  <a:effectLst/>
                  <a:uLnTx/>
                  <a:uFillTx/>
                  <a:latin typeface="Calibri"/>
                  <a:ea typeface="+mn-ea"/>
                  <a:cs typeface="+mn-cs"/>
                </a:rPr>
                <a:t>Swiss</a:t>
              </a:r>
              <a:r>
                <a:rPr kumimoji="0" lang="fr-FR" sz="1600" b="1" i="0" u="none" strike="noStrike" kern="1200" cap="none" spc="0" normalizeH="0" baseline="0" noProof="0" dirty="0">
                  <a:ln>
                    <a:noFill/>
                  </a:ln>
                  <a:solidFill>
                    <a:prstClr val="black"/>
                  </a:solidFill>
                  <a:effectLst/>
                  <a:uLnTx/>
                  <a:uFillTx/>
                  <a:latin typeface="Calibri"/>
                  <a:ea typeface="+mn-ea"/>
                  <a:cs typeface="+mn-cs"/>
                </a:rPr>
                <a:t> cannabis </a:t>
              </a:r>
              <a:r>
                <a:rPr kumimoji="0" lang="fr-FR" sz="1600" b="1" i="0" u="none" strike="noStrike" kern="1200" cap="none" spc="0" normalizeH="0" baseline="0" noProof="0" dirty="0" err="1">
                  <a:ln>
                    <a:noFill/>
                  </a:ln>
                  <a:solidFill>
                    <a:prstClr val="black"/>
                  </a:solidFill>
                  <a:effectLst/>
                  <a:uLnTx/>
                  <a:uFillTx/>
                  <a:latin typeface="Calibri"/>
                  <a:ea typeface="+mn-ea"/>
                  <a:cs typeface="+mn-cs"/>
                </a:rPr>
                <a:t>research</a:t>
              </a:r>
              <a:endParaRPr kumimoji="0" lang="fr-FR"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Z</a:t>
              </a:r>
              <a:r>
                <a:rPr lang="fr-FR" sz="1600" b="1" dirty="0">
                  <a:solidFill>
                    <a:prstClr val="black"/>
                  </a:solidFill>
                  <a:latin typeface="Calibri"/>
                </a:rPr>
                <a:t>ü</a:t>
              </a:r>
              <a:r>
                <a:rPr kumimoji="0" lang="fr-FR" sz="1600" b="1" i="0" u="none" strike="noStrike" kern="1200" cap="none" spc="0" normalizeH="0" baseline="0" noProof="0" dirty="0" err="1">
                  <a:ln>
                    <a:noFill/>
                  </a:ln>
                  <a:solidFill>
                    <a:prstClr val="black"/>
                  </a:solidFill>
                  <a:effectLst/>
                  <a:uLnTx/>
                  <a:uFillTx/>
                  <a:latin typeface="Calibri"/>
                  <a:ea typeface="+mn-ea"/>
                  <a:cs typeface="+mn-cs"/>
                </a:rPr>
                <a:t>rich</a:t>
              </a:r>
              <a:r>
                <a:rPr kumimoji="0" lang="fr-FR" sz="1600" b="1" i="0" u="none" strike="noStrike" kern="1200" cap="none" spc="0" normalizeH="0" baseline="0" noProof="0" dirty="0">
                  <a:ln>
                    <a:noFill/>
                  </a:ln>
                  <a:solidFill>
                    <a:prstClr val="black"/>
                  </a:solidFill>
                  <a:effectLst/>
                  <a:uLnTx/>
                  <a:uFillTx/>
                  <a:latin typeface="Calibri"/>
                  <a:ea typeface="+mn-ea"/>
                  <a:cs typeface="+mn-cs"/>
                </a:rPr>
                <a:t> (34 communes)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Jusqu’à </a:t>
              </a:r>
              <a:r>
                <a:rPr kumimoji="0" lang="fr-FR" sz="1200" b="0" i="0" u="none" strike="noStrike" kern="1200" cap="none" spc="0" normalizeH="0" baseline="0" noProof="0" dirty="0">
                  <a:ln>
                    <a:noFill/>
                  </a:ln>
                  <a:solidFill>
                    <a:srgbClr val="0070C0"/>
                  </a:solidFill>
                  <a:effectLst/>
                  <a:uLnTx/>
                  <a:uFillTx/>
                  <a:latin typeface="Calibri"/>
                  <a:ea typeface="+mn-ea"/>
                  <a:cs typeface="+mn-cs"/>
                </a:rPr>
                <a:t>bis</a:t>
              </a:r>
              <a:r>
                <a:rPr kumimoji="0" lang="fr-FR" sz="1200" b="0" i="0" u="none" strike="noStrike" kern="1200" cap="none" spc="0" normalizeH="0" baseline="0" noProof="0" dirty="0">
                  <a:ln>
                    <a:noFill/>
                  </a:ln>
                  <a:solidFill>
                    <a:prstClr val="black"/>
                  </a:solidFill>
                  <a:effectLst/>
                  <a:uLnTx/>
                  <a:uFillTx/>
                  <a:latin typeface="Calibri"/>
                  <a:ea typeface="+mn-ea"/>
                  <a:cs typeface="+mn-cs"/>
                </a:rPr>
                <a:t> 5000 pers. (+2500)</a:t>
              </a:r>
            </a:p>
            <a:p>
              <a:pPr algn="ctr">
                <a:defRPr/>
              </a:pPr>
              <a:r>
                <a:rPr lang="fr-FR" sz="1200" dirty="0">
                  <a:solidFill>
                    <a:prstClr val="black"/>
                  </a:solidFill>
                </a:rPr>
                <a:t>Pharm., </a:t>
              </a:r>
              <a:r>
                <a:rPr kumimoji="0" lang="fr-FR" sz="1200" b="0" i="0" u="none" strike="noStrike" kern="1200" cap="none" spc="0" normalizeH="0" baseline="0" noProof="0" dirty="0">
                  <a:ln>
                    <a:noFill/>
                  </a:ln>
                  <a:solidFill>
                    <a:prstClr val="black"/>
                  </a:solidFill>
                  <a:effectLst/>
                  <a:uLnTx/>
                  <a:uFillTx/>
                  <a:latin typeface="Calibri"/>
                  <a:ea typeface="+mn-ea"/>
                  <a:cs typeface="+mn-cs"/>
                </a:rPr>
                <a:t>p</a:t>
              </a:r>
              <a:r>
                <a:rPr lang="fr-FR" sz="1200" dirty="0">
                  <a:solidFill>
                    <a:prstClr val="black"/>
                  </a:solidFill>
                </a:rPr>
                <a:t>oints de vente/ </a:t>
              </a:r>
              <a:r>
                <a:rPr lang="fr-FR" sz="1200" dirty="0" err="1">
                  <a:solidFill>
                    <a:srgbClr val="0070C0"/>
                  </a:solidFill>
                </a:rPr>
                <a:t>Apoth</a:t>
              </a:r>
              <a:r>
                <a:rPr lang="fr-FR" sz="1200" dirty="0">
                  <a:solidFill>
                    <a:prstClr val="black"/>
                  </a:solidFill>
                </a:rPr>
                <a:t>., </a:t>
              </a:r>
              <a:r>
                <a:rPr lang="fr-FR" sz="1200" dirty="0" err="1">
                  <a:solidFill>
                    <a:srgbClr val="0070C0"/>
                  </a:solidFill>
                </a:rPr>
                <a:t>Verkaufstellen</a:t>
              </a:r>
              <a:endParaRPr lang="fr-FR" sz="1200" dirty="0">
                <a:solidFill>
                  <a:srgbClr val="0070C0"/>
                </a:solidFill>
              </a:endParaRPr>
            </a:p>
          </p:txBody>
        </p:sp>
        <p:sp>
          <p:nvSpPr>
            <p:cNvPr id="54" name="Rectangle 53">
              <a:extLst>
                <a:ext uri="{FF2B5EF4-FFF2-40B4-BE49-F238E27FC236}">
                  <a16:creationId xmlns:a16="http://schemas.microsoft.com/office/drawing/2014/main" id="{963A26C4-AF3A-8B9B-8F9C-1BDE04B3CF42}"/>
                </a:ext>
              </a:extLst>
            </p:cNvPr>
            <p:cNvSpPr/>
            <p:nvPr/>
          </p:nvSpPr>
          <p:spPr>
            <a:xfrm>
              <a:off x="7150119" y="2541730"/>
              <a:ext cx="2017926" cy="4625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351"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Alles Wissenswerte über Swisscannabis Resarch">
              <a:extLst>
                <a:ext uri="{FF2B5EF4-FFF2-40B4-BE49-F238E27FC236}">
                  <a16:creationId xmlns:a16="http://schemas.microsoft.com/office/drawing/2014/main" id="{1A70C3B5-79D4-8D49-C9D8-60D86AFB591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0195" y="2529808"/>
              <a:ext cx="1762338" cy="5036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0" name="Groupe 1029">
            <a:extLst>
              <a:ext uri="{FF2B5EF4-FFF2-40B4-BE49-F238E27FC236}">
                <a16:creationId xmlns:a16="http://schemas.microsoft.com/office/drawing/2014/main" id="{69A041F4-A598-FB99-DEAB-3D5A68BF9EFF}"/>
              </a:ext>
            </a:extLst>
          </p:cNvPr>
          <p:cNvGrpSpPr/>
          <p:nvPr/>
        </p:nvGrpSpPr>
        <p:grpSpPr>
          <a:xfrm>
            <a:off x="4204177" y="3749827"/>
            <a:ext cx="2118555" cy="1115596"/>
            <a:chOff x="4932127" y="3821039"/>
            <a:chExt cx="2118555" cy="999866"/>
          </a:xfrm>
        </p:grpSpPr>
        <p:sp>
          <p:nvSpPr>
            <p:cNvPr id="19" name="ZoneTexte 18">
              <a:extLst>
                <a:ext uri="{FF2B5EF4-FFF2-40B4-BE49-F238E27FC236}">
                  <a16:creationId xmlns:a16="http://schemas.microsoft.com/office/drawing/2014/main" id="{95CB9D25-88F1-D00D-1656-767B75200CD1}"/>
                </a:ext>
              </a:extLst>
            </p:cNvPr>
            <p:cNvSpPr txBox="1"/>
            <p:nvPr/>
          </p:nvSpPr>
          <p:spPr>
            <a:xfrm>
              <a:off x="4932127" y="3821039"/>
              <a:ext cx="2118555" cy="999866"/>
            </a:xfrm>
            <a:prstGeom prst="rect">
              <a:avLst/>
            </a:prstGeom>
            <a:solidFill>
              <a:schemeClr val="bg1"/>
            </a:solidFill>
            <a:ln>
              <a:solidFill>
                <a:srgbClr val="375628"/>
              </a:solidFill>
            </a:ln>
          </p:spPr>
          <p:txBody>
            <a:bodyPr spcFirstLastPara="1" vert="horz" wrap="square" lIns="68569" tIns="68569" rIns="68569" bIns="68569"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Bern/Luzern/Biel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1’000-1200 pers</a:t>
              </a:r>
            </a:p>
            <a:p>
              <a:pPr lvl="0" algn="ctr">
                <a:defRPr/>
              </a:pPr>
              <a:r>
                <a:rPr lang="fr-FR" sz="1200" dirty="0">
                  <a:solidFill>
                    <a:prstClr val="black"/>
                  </a:solidFill>
                </a:rPr>
                <a:t>Pharm. / </a:t>
              </a:r>
              <a:r>
                <a:rPr lang="fr-FR" sz="1200" dirty="0" err="1">
                  <a:solidFill>
                    <a:srgbClr val="0070C0"/>
                  </a:solidFill>
                </a:rPr>
                <a:t>Apoth</a:t>
              </a:r>
              <a:r>
                <a:rPr lang="fr-FR" sz="1200" dirty="0">
                  <a:solidFill>
                    <a:srgbClr val="0070C0"/>
                  </a:solidFill>
                </a:rPr>
                <a:t>.</a:t>
              </a:r>
            </a:p>
          </p:txBody>
        </p:sp>
        <p:sp>
          <p:nvSpPr>
            <p:cNvPr id="57" name="Rectangle 56">
              <a:extLst>
                <a:ext uri="{FF2B5EF4-FFF2-40B4-BE49-F238E27FC236}">
                  <a16:creationId xmlns:a16="http://schemas.microsoft.com/office/drawing/2014/main" id="{ECC05D79-E390-F864-1244-39619A1987D3}"/>
                </a:ext>
              </a:extLst>
            </p:cNvPr>
            <p:cNvSpPr/>
            <p:nvPr/>
          </p:nvSpPr>
          <p:spPr>
            <a:xfrm>
              <a:off x="4982836" y="3871989"/>
              <a:ext cx="2067846" cy="3899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351" b="0" i="0" u="none" strike="noStrike" kern="1200" cap="none" spc="0" normalizeH="0" baseline="0" noProof="0">
                <a:ln>
                  <a:noFill/>
                </a:ln>
                <a:solidFill>
                  <a:prstClr val="white"/>
                </a:solidFill>
                <a:effectLst/>
                <a:uLnTx/>
                <a:uFillTx/>
                <a:latin typeface="Calibri"/>
                <a:ea typeface="+mn-ea"/>
                <a:cs typeface="+mn-cs"/>
              </a:endParaRPr>
            </a:p>
          </p:txBody>
        </p:sp>
        <p:pic>
          <p:nvPicPr>
            <p:cNvPr id="56" name="Image 55">
              <a:extLst>
                <a:ext uri="{FF2B5EF4-FFF2-40B4-BE49-F238E27FC236}">
                  <a16:creationId xmlns:a16="http://schemas.microsoft.com/office/drawing/2014/main" id="{3ECCCF5F-A982-3165-12C4-7A11941A2AA2}"/>
                </a:ext>
              </a:extLst>
            </p:cNvPr>
            <p:cNvPicPr>
              <a:picLocks noChangeAspect="1"/>
            </p:cNvPicPr>
            <p:nvPr/>
          </p:nvPicPr>
          <p:blipFill>
            <a:blip r:embed="rId8"/>
            <a:stretch>
              <a:fillRect/>
            </a:stretch>
          </p:blipFill>
          <p:spPr>
            <a:xfrm>
              <a:off x="5240851" y="3871989"/>
              <a:ext cx="1455139" cy="342662"/>
            </a:xfrm>
            <a:prstGeom prst="rect">
              <a:avLst/>
            </a:prstGeom>
          </p:spPr>
        </p:pic>
      </p:grpSp>
      <p:grpSp>
        <p:nvGrpSpPr>
          <p:cNvPr id="1025" name="Groupe 1024">
            <a:extLst>
              <a:ext uri="{FF2B5EF4-FFF2-40B4-BE49-F238E27FC236}">
                <a16:creationId xmlns:a16="http://schemas.microsoft.com/office/drawing/2014/main" id="{1D59E0B1-A90C-F810-0702-8B62AB45C124}"/>
              </a:ext>
            </a:extLst>
          </p:cNvPr>
          <p:cNvGrpSpPr/>
          <p:nvPr/>
        </p:nvGrpSpPr>
        <p:grpSpPr>
          <a:xfrm>
            <a:off x="2149758" y="5090100"/>
            <a:ext cx="1710759" cy="1432621"/>
            <a:chOff x="2275350" y="5164731"/>
            <a:chExt cx="1710758" cy="1432621"/>
          </a:xfrm>
        </p:grpSpPr>
        <p:sp>
          <p:nvSpPr>
            <p:cNvPr id="18" name="ZoneTexte 17">
              <a:extLst>
                <a:ext uri="{FF2B5EF4-FFF2-40B4-BE49-F238E27FC236}">
                  <a16:creationId xmlns:a16="http://schemas.microsoft.com/office/drawing/2014/main" id="{B5AB00DC-4B3D-B206-C42B-FD3C9E08FB88}"/>
                </a:ext>
              </a:extLst>
            </p:cNvPr>
            <p:cNvSpPr txBox="1"/>
            <p:nvPr/>
          </p:nvSpPr>
          <p:spPr>
            <a:xfrm>
              <a:off x="2275350" y="5164731"/>
              <a:ext cx="1710758" cy="1432621"/>
            </a:xfrm>
            <a:prstGeom prst="rect">
              <a:avLst/>
            </a:prstGeom>
            <a:solidFill>
              <a:schemeClr val="bg1"/>
            </a:solidFill>
            <a:ln>
              <a:solidFill>
                <a:srgbClr val="199850"/>
              </a:solidFill>
            </a:ln>
          </p:spPr>
          <p:txBody>
            <a:bodyPr spcFirstLastPara="1" vert="horz" wrap="square" lIns="68569" tIns="68569" rIns="68569" bIns="68569"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Genève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1200-1500 pers.</a:t>
              </a:r>
            </a:p>
            <a:p>
              <a:pPr lvl="0" algn="ctr">
                <a:defRPr/>
              </a:pPr>
              <a:r>
                <a:rPr lang="fr-FR" sz="1200" dirty="0">
                  <a:solidFill>
                    <a:prstClr val="black"/>
                  </a:solidFill>
                </a:rPr>
                <a:t>Points de vente/ </a:t>
              </a:r>
              <a:r>
                <a:rPr lang="fr-FR" sz="1200" dirty="0" err="1">
                  <a:solidFill>
                    <a:srgbClr val="0070C0"/>
                  </a:solidFill>
                </a:rPr>
                <a:t>Verkaufstelle</a:t>
              </a:r>
              <a:r>
                <a:rPr lang="fr-FR" sz="1200" dirty="0">
                  <a:solidFill>
                    <a:srgbClr val="0070C0"/>
                  </a:solidFill>
                </a:rPr>
                <a:t> (NFP)</a:t>
              </a:r>
            </a:p>
          </p:txBody>
        </p:sp>
        <p:sp>
          <p:nvSpPr>
            <p:cNvPr id="58" name="Rectangle 57">
              <a:extLst>
                <a:ext uri="{FF2B5EF4-FFF2-40B4-BE49-F238E27FC236}">
                  <a16:creationId xmlns:a16="http://schemas.microsoft.com/office/drawing/2014/main" id="{E16EE187-5C45-C570-47F4-B8C484A3F123}"/>
                </a:ext>
              </a:extLst>
            </p:cNvPr>
            <p:cNvSpPr/>
            <p:nvPr/>
          </p:nvSpPr>
          <p:spPr>
            <a:xfrm>
              <a:off x="2330546" y="5243487"/>
              <a:ext cx="1655562" cy="4961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351" b="0" i="0" u="none" strike="noStrike" kern="1200" cap="none" spc="0" normalizeH="0" baseline="0" noProof="0">
                <a:ln>
                  <a:noFill/>
                </a:ln>
                <a:solidFill>
                  <a:prstClr val="white"/>
                </a:solidFill>
                <a:effectLst/>
                <a:uLnTx/>
                <a:uFillTx/>
                <a:latin typeface="Calibri"/>
                <a:ea typeface="+mn-ea"/>
                <a:cs typeface="+mn-cs"/>
              </a:endParaRPr>
            </a:p>
          </p:txBody>
        </p:sp>
        <p:pic>
          <p:nvPicPr>
            <p:cNvPr id="1028" name="Picture 4" descr="Accueil - Association ChanGE">
              <a:extLst>
                <a:ext uri="{FF2B5EF4-FFF2-40B4-BE49-F238E27FC236}">
                  <a16:creationId xmlns:a16="http://schemas.microsoft.com/office/drawing/2014/main" id="{CDEC36C3-9833-8CE8-5F47-831C4A4542A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95599" y="5229200"/>
              <a:ext cx="1330231" cy="530707"/>
            </a:xfrm>
            <a:prstGeom prst="rect">
              <a:avLst/>
            </a:prstGeom>
            <a:noFill/>
            <a:extLst>
              <a:ext uri="{909E8E84-426E-40DD-AFC4-6F175D3DCCD1}">
                <a14:hiddenFill xmlns:a14="http://schemas.microsoft.com/office/drawing/2010/main">
                  <a:solidFill>
                    <a:srgbClr val="FFFFFF"/>
                  </a:solidFill>
                </a14:hiddenFill>
              </a:ext>
            </a:extLst>
          </p:spPr>
        </p:pic>
      </p:grpSp>
      <p:pic>
        <p:nvPicPr>
          <p:cNvPr id="59" name="Espace réservé du contenu 4" descr="Une image contenant capture d’écran&#10;&#10;Le contenu généré par l’IA peut être incorrect.">
            <a:extLst>
              <a:ext uri="{FF2B5EF4-FFF2-40B4-BE49-F238E27FC236}">
                <a16:creationId xmlns:a16="http://schemas.microsoft.com/office/drawing/2014/main" id="{A5E79EFF-5F4D-36AE-277F-1EAE3BCFF8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5844" y="3356992"/>
            <a:ext cx="1187789" cy="510749"/>
          </a:xfrm>
          <a:prstGeom prst="rect">
            <a:avLst/>
          </a:prstGeom>
          <a:noFill/>
        </p:spPr>
      </p:pic>
      <p:sp>
        <p:nvSpPr>
          <p:cNvPr id="45" name="Ellipse 44">
            <a:extLst>
              <a:ext uri="{FF2B5EF4-FFF2-40B4-BE49-F238E27FC236}">
                <a16:creationId xmlns:a16="http://schemas.microsoft.com/office/drawing/2014/main" id="{85911A53-F0D0-57F5-1FC1-9D51B6F3EF09}"/>
              </a:ext>
            </a:extLst>
          </p:cNvPr>
          <p:cNvSpPr/>
          <p:nvPr/>
        </p:nvSpPr>
        <p:spPr>
          <a:xfrm>
            <a:off x="4813169" y="1883211"/>
            <a:ext cx="288032" cy="265876"/>
          </a:xfrm>
          <a:prstGeom prst="ellipse">
            <a:avLst/>
          </a:prstGeom>
          <a:solidFill>
            <a:srgbClr val="FFFB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013" b="0" i="0" u="none" strike="noStrike" kern="1200" cap="none" spc="0" normalizeH="0" baseline="0" noProof="0">
              <a:ln>
                <a:noFill/>
              </a:ln>
              <a:solidFill>
                <a:prstClr val="white"/>
              </a:solidFill>
              <a:effectLst/>
              <a:uLnTx/>
              <a:uFillTx/>
              <a:latin typeface="Calibri"/>
              <a:ea typeface="+mn-ea"/>
              <a:cs typeface="+mn-cs"/>
            </a:endParaRPr>
          </a:p>
        </p:txBody>
      </p:sp>
      <p:sp>
        <p:nvSpPr>
          <p:cNvPr id="46" name="Ellipse 45">
            <a:extLst>
              <a:ext uri="{FF2B5EF4-FFF2-40B4-BE49-F238E27FC236}">
                <a16:creationId xmlns:a16="http://schemas.microsoft.com/office/drawing/2014/main" id="{5518673C-4B1F-7EEF-B7C1-C8ECC6F00C23}"/>
              </a:ext>
            </a:extLst>
          </p:cNvPr>
          <p:cNvSpPr/>
          <p:nvPr/>
        </p:nvSpPr>
        <p:spPr>
          <a:xfrm>
            <a:off x="4945099" y="1602955"/>
            <a:ext cx="288032" cy="265876"/>
          </a:xfrm>
          <a:prstGeom prst="ellipse">
            <a:avLst/>
          </a:prstGeom>
          <a:solidFill>
            <a:srgbClr val="199850"/>
          </a:solidFill>
          <a:ln>
            <a:solidFill>
              <a:srgbClr val="FA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013" b="0" i="0" u="none" strike="noStrike" kern="1200" cap="none" spc="0" normalizeH="0" baseline="0" noProof="0">
              <a:ln>
                <a:noFill/>
              </a:ln>
              <a:solidFill>
                <a:prstClr val="white"/>
              </a:solidFill>
              <a:effectLst/>
              <a:uLnTx/>
              <a:uFillTx/>
              <a:latin typeface="Calibri"/>
              <a:ea typeface="+mn-ea"/>
              <a:cs typeface="+mn-cs"/>
            </a:endParaRPr>
          </a:p>
        </p:txBody>
      </p:sp>
      <p:sp>
        <p:nvSpPr>
          <p:cNvPr id="41" name="Ellipse 40">
            <a:extLst>
              <a:ext uri="{FF2B5EF4-FFF2-40B4-BE49-F238E27FC236}">
                <a16:creationId xmlns:a16="http://schemas.microsoft.com/office/drawing/2014/main" id="{0DB6DDD4-6373-5514-6AD7-C04E14348B43}"/>
              </a:ext>
            </a:extLst>
          </p:cNvPr>
          <p:cNvSpPr/>
          <p:nvPr/>
        </p:nvSpPr>
        <p:spPr>
          <a:xfrm>
            <a:off x="6718071" y="2099247"/>
            <a:ext cx="288032" cy="265876"/>
          </a:xfrm>
          <a:prstGeom prst="ellipse">
            <a:avLst/>
          </a:prstGeom>
          <a:solidFill>
            <a:srgbClr val="8AD0FD"/>
          </a:solidFill>
          <a:ln>
            <a:solidFill>
              <a:srgbClr val="FA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013" b="0" i="0" u="none" strike="noStrike" kern="1200" cap="none" spc="0" normalizeH="0" baseline="0" noProof="0">
              <a:ln>
                <a:noFill/>
              </a:ln>
              <a:solidFill>
                <a:prstClr val="white"/>
              </a:solidFill>
              <a:effectLst/>
              <a:uLnTx/>
              <a:uFillTx/>
              <a:latin typeface="Calibri"/>
              <a:ea typeface="+mn-ea"/>
              <a:cs typeface="+mn-cs"/>
            </a:endParaRPr>
          </a:p>
        </p:txBody>
      </p:sp>
      <p:sp>
        <p:nvSpPr>
          <p:cNvPr id="40" name="Ellipse 39">
            <a:extLst>
              <a:ext uri="{FF2B5EF4-FFF2-40B4-BE49-F238E27FC236}">
                <a16:creationId xmlns:a16="http://schemas.microsoft.com/office/drawing/2014/main" id="{96256430-5956-3C98-FF27-06865BE020A0}"/>
              </a:ext>
            </a:extLst>
          </p:cNvPr>
          <p:cNvSpPr/>
          <p:nvPr/>
        </p:nvSpPr>
        <p:spPr>
          <a:xfrm>
            <a:off x="6862087" y="2297295"/>
            <a:ext cx="288032" cy="265876"/>
          </a:xfrm>
          <a:prstGeom prst="ellipse">
            <a:avLst/>
          </a:prstGeom>
          <a:solidFill>
            <a:schemeClr val="tx1">
              <a:lumMod val="50000"/>
              <a:lumOff val="50000"/>
            </a:schemeClr>
          </a:solidFill>
          <a:ln>
            <a:solidFill>
              <a:srgbClr val="FA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013" b="0" i="0" u="none" strike="noStrike" kern="1200" cap="none" spc="0" normalizeH="0" baseline="0" noProof="0">
              <a:ln>
                <a:noFill/>
              </a:ln>
              <a:solidFill>
                <a:prstClr val="white"/>
              </a:solidFill>
              <a:effectLst/>
              <a:uLnTx/>
              <a:uFillTx/>
              <a:latin typeface="Calibri"/>
              <a:ea typeface="+mn-ea"/>
              <a:cs typeface="+mn-cs"/>
            </a:endParaRPr>
          </a:p>
        </p:txBody>
      </p:sp>
      <p:sp>
        <p:nvSpPr>
          <p:cNvPr id="6" name="Ellipse 5">
            <a:extLst>
              <a:ext uri="{FF2B5EF4-FFF2-40B4-BE49-F238E27FC236}">
                <a16:creationId xmlns:a16="http://schemas.microsoft.com/office/drawing/2014/main" id="{6AA0E181-D9BF-1FBF-C2A5-63A82A9F26E4}"/>
              </a:ext>
            </a:extLst>
          </p:cNvPr>
          <p:cNvSpPr/>
          <p:nvPr/>
        </p:nvSpPr>
        <p:spPr>
          <a:xfrm>
            <a:off x="1919536" y="5554663"/>
            <a:ext cx="288032" cy="265876"/>
          </a:xfrm>
          <a:prstGeom prst="ellipse">
            <a:avLst/>
          </a:prstGeom>
          <a:solidFill>
            <a:srgbClr val="30A14B"/>
          </a:solidFill>
          <a:ln>
            <a:solidFill>
              <a:srgbClr val="FA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013" b="0" i="0" u="none" strike="noStrike" kern="1200" cap="none" spc="0" normalizeH="0" baseline="0" noProof="0">
              <a:ln>
                <a:noFill/>
              </a:ln>
              <a:solidFill>
                <a:prstClr val="white"/>
              </a:solidFill>
              <a:effectLst/>
              <a:uLnTx/>
              <a:uFillTx/>
              <a:latin typeface="Calibri"/>
              <a:ea typeface="+mn-ea"/>
              <a:cs typeface="+mn-cs"/>
            </a:endParaRPr>
          </a:p>
        </p:txBody>
      </p:sp>
      <p:sp>
        <p:nvSpPr>
          <p:cNvPr id="32" name="Ellipse 31">
            <a:extLst>
              <a:ext uri="{FF2B5EF4-FFF2-40B4-BE49-F238E27FC236}">
                <a16:creationId xmlns:a16="http://schemas.microsoft.com/office/drawing/2014/main" id="{7EB3DE74-B848-5127-0191-25E17925E2CC}"/>
              </a:ext>
            </a:extLst>
          </p:cNvPr>
          <p:cNvSpPr/>
          <p:nvPr/>
        </p:nvSpPr>
        <p:spPr>
          <a:xfrm>
            <a:off x="4809225" y="3545199"/>
            <a:ext cx="288032" cy="265876"/>
          </a:xfrm>
          <a:prstGeom prst="ellipse">
            <a:avLst/>
          </a:prstGeom>
          <a:solidFill>
            <a:srgbClr val="375628"/>
          </a:solidFill>
          <a:ln>
            <a:solidFill>
              <a:srgbClr val="FA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013" b="0" i="0" u="none" strike="noStrike" kern="1200" cap="none" spc="0" normalizeH="0" baseline="0" noProof="0">
              <a:ln>
                <a:noFill/>
              </a:ln>
              <a:solidFill>
                <a:prstClr val="white"/>
              </a:solidFill>
              <a:effectLst/>
              <a:uLnTx/>
              <a:uFillTx/>
              <a:latin typeface="Calibri"/>
              <a:ea typeface="+mn-ea"/>
              <a:cs typeface="+mn-cs"/>
            </a:endParaRPr>
          </a:p>
        </p:txBody>
      </p:sp>
      <p:sp>
        <p:nvSpPr>
          <p:cNvPr id="1031" name="Rectangle 1030">
            <a:extLst>
              <a:ext uri="{FF2B5EF4-FFF2-40B4-BE49-F238E27FC236}">
                <a16:creationId xmlns:a16="http://schemas.microsoft.com/office/drawing/2014/main" id="{86ED7DFD-9B72-2B96-BA4E-B4C96CEBA84F}"/>
              </a:ext>
            </a:extLst>
          </p:cNvPr>
          <p:cNvSpPr/>
          <p:nvPr/>
        </p:nvSpPr>
        <p:spPr>
          <a:xfrm>
            <a:off x="9168044" y="362725"/>
            <a:ext cx="3129315" cy="1107267"/>
          </a:xfrm>
          <a:prstGeom prst="rect">
            <a:avLst/>
          </a:prstGeom>
          <a:solidFill>
            <a:srgbClr val="FA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351"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53414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48216E5-F97B-7300-AE50-2A1B46761127}"/>
              </a:ext>
            </a:extLst>
          </p:cNvPr>
          <p:cNvSpPr>
            <a:spLocks noGrp="1"/>
          </p:cNvSpPr>
          <p:nvPr>
            <p:ph type="title"/>
          </p:nvPr>
        </p:nvSpPr>
        <p:spPr/>
        <p:txBody>
          <a:bodyPr/>
          <a:lstStyle/>
          <a:p>
            <a:r>
              <a:rPr lang="fr-CH" dirty="0"/>
              <a:t>Contenu/</a:t>
            </a:r>
            <a:r>
              <a:rPr lang="fr-CH" dirty="0" err="1">
                <a:solidFill>
                  <a:srgbClr val="0070C0"/>
                </a:solidFill>
              </a:rPr>
              <a:t>Inhalt</a:t>
            </a:r>
            <a:endParaRPr lang="fr-CH" dirty="0">
              <a:solidFill>
                <a:srgbClr val="0070C0"/>
              </a:solidFill>
            </a:endParaRPr>
          </a:p>
        </p:txBody>
      </p:sp>
      <p:sp>
        <p:nvSpPr>
          <p:cNvPr id="5" name="Espace réservé du contenu 4">
            <a:extLst>
              <a:ext uri="{FF2B5EF4-FFF2-40B4-BE49-F238E27FC236}">
                <a16:creationId xmlns:a16="http://schemas.microsoft.com/office/drawing/2014/main" id="{E57F1B49-1BB2-303E-7C0C-0AA687E6767E}"/>
              </a:ext>
            </a:extLst>
          </p:cNvPr>
          <p:cNvSpPr>
            <a:spLocks noGrp="1"/>
          </p:cNvSpPr>
          <p:nvPr>
            <p:ph idx="1"/>
          </p:nvPr>
        </p:nvSpPr>
        <p:spPr/>
        <p:txBody>
          <a:bodyPr/>
          <a:lstStyle/>
          <a:p>
            <a:r>
              <a:rPr lang="fr-CH" dirty="0"/>
              <a:t>Recommandations des Commissions fédérales sur le cannabis (1999-2022) </a:t>
            </a:r>
          </a:p>
          <a:p>
            <a:r>
              <a:rPr lang="fr-CH" dirty="0" err="1">
                <a:solidFill>
                  <a:srgbClr val="0070C0"/>
                </a:solidFill>
              </a:rPr>
              <a:t>Empfehlungen</a:t>
            </a:r>
            <a:r>
              <a:rPr lang="fr-CH" dirty="0">
                <a:solidFill>
                  <a:srgbClr val="0070C0"/>
                </a:solidFill>
              </a:rPr>
              <a:t> </a:t>
            </a:r>
            <a:r>
              <a:rPr lang="fr-CH" dirty="0" err="1">
                <a:solidFill>
                  <a:srgbClr val="0070C0"/>
                </a:solidFill>
              </a:rPr>
              <a:t>Eidgenössischer</a:t>
            </a:r>
            <a:r>
              <a:rPr lang="fr-CH" dirty="0">
                <a:solidFill>
                  <a:srgbClr val="0070C0"/>
                </a:solidFill>
              </a:rPr>
              <a:t> </a:t>
            </a:r>
            <a:r>
              <a:rPr lang="fr-CH" dirty="0" err="1">
                <a:solidFill>
                  <a:srgbClr val="0070C0"/>
                </a:solidFill>
              </a:rPr>
              <a:t>Kommissionen</a:t>
            </a:r>
            <a:r>
              <a:rPr lang="fr-CH" dirty="0">
                <a:solidFill>
                  <a:srgbClr val="0070C0"/>
                </a:solidFill>
              </a:rPr>
              <a:t> </a:t>
            </a:r>
            <a:r>
              <a:rPr lang="fr-CH" dirty="0" err="1">
                <a:solidFill>
                  <a:srgbClr val="0070C0"/>
                </a:solidFill>
              </a:rPr>
              <a:t>zu</a:t>
            </a:r>
            <a:r>
              <a:rPr lang="fr-CH" dirty="0">
                <a:solidFill>
                  <a:srgbClr val="0070C0"/>
                </a:solidFill>
              </a:rPr>
              <a:t> Cannabis (1999-2022)</a:t>
            </a:r>
          </a:p>
          <a:p>
            <a:pPr marL="0" indent="0">
              <a:buNone/>
            </a:pPr>
            <a:endParaRPr lang="fr-CH" dirty="0"/>
          </a:p>
          <a:p>
            <a:r>
              <a:rPr lang="fr-CH" dirty="0"/>
              <a:t>Les essais pilotes à l’exemple de Cann-L</a:t>
            </a:r>
          </a:p>
          <a:p>
            <a:r>
              <a:rPr lang="fr-CH" dirty="0">
                <a:solidFill>
                  <a:srgbClr val="0070C0"/>
                </a:solidFill>
              </a:rPr>
              <a:t>Die </a:t>
            </a:r>
            <a:r>
              <a:rPr lang="fr-CH" dirty="0" err="1">
                <a:solidFill>
                  <a:srgbClr val="0070C0"/>
                </a:solidFill>
              </a:rPr>
              <a:t>Cannabispilotprojekte</a:t>
            </a:r>
            <a:r>
              <a:rPr lang="fr-CH" dirty="0">
                <a:solidFill>
                  <a:srgbClr val="0070C0"/>
                </a:solidFill>
              </a:rPr>
              <a:t> </a:t>
            </a:r>
            <a:r>
              <a:rPr lang="fr-CH" dirty="0" err="1">
                <a:solidFill>
                  <a:srgbClr val="0070C0"/>
                </a:solidFill>
              </a:rPr>
              <a:t>am</a:t>
            </a:r>
            <a:r>
              <a:rPr lang="fr-CH" dirty="0">
                <a:solidFill>
                  <a:srgbClr val="0070C0"/>
                </a:solidFill>
              </a:rPr>
              <a:t> </a:t>
            </a:r>
            <a:r>
              <a:rPr lang="fr-CH" dirty="0" err="1">
                <a:solidFill>
                  <a:srgbClr val="0070C0"/>
                </a:solidFill>
              </a:rPr>
              <a:t>Beispiel</a:t>
            </a:r>
            <a:r>
              <a:rPr lang="fr-CH" dirty="0">
                <a:solidFill>
                  <a:srgbClr val="0070C0"/>
                </a:solidFill>
              </a:rPr>
              <a:t> Cann-L</a:t>
            </a:r>
          </a:p>
          <a:p>
            <a:endParaRPr lang="fr-CH" dirty="0"/>
          </a:p>
        </p:txBody>
      </p:sp>
      <p:pic>
        <p:nvPicPr>
          <p:cNvPr id="3" name="Image 2">
            <a:extLst>
              <a:ext uri="{FF2B5EF4-FFF2-40B4-BE49-F238E27FC236}">
                <a16:creationId xmlns:a16="http://schemas.microsoft.com/office/drawing/2014/main" id="{D3114F83-D001-2329-0C03-FAB7C14775F8}"/>
              </a:ext>
            </a:extLst>
          </p:cNvPr>
          <p:cNvPicPr>
            <a:picLocks noChangeAspect="1"/>
          </p:cNvPicPr>
          <p:nvPr/>
        </p:nvPicPr>
        <p:blipFill>
          <a:blip r:embed="rId2"/>
          <a:stretch>
            <a:fillRect/>
          </a:stretch>
        </p:blipFill>
        <p:spPr>
          <a:xfrm>
            <a:off x="9930975" y="4251395"/>
            <a:ext cx="1838775" cy="555909"/>
          </a:xfrm>
          <a:prstGeom prst="rect">
            <a:avLst/>
          </a:prstGeom>
        </p:spPr>
      </p:pic>
    </p:spTree>
    <p:extLst>
      <p:ext uri="{BB962C8B-B14F-4D97-AF65-F5344CB8AC3E}">
        <p14:creationId xmlns:p14="http://schemas.microsoft.com/office/powerpoint/2010/main" val="868386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DB82F-B800-CC1D-856E-B4354EBE4E6E}"/>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53F54944-35B0-9B12-BEF9-BB13CD1D97D0}"/>
              </a:ext>
            </a:extLst>
          </p:cNvPr>
          <p:cNvSpPr>
            <a:spLocks noGrp="1"/>
          </p:cNvSpPr>
          <p:nvPr>
            <p:ph type="title"/>
          </p:nvPr>
        </p:nvSpPr>
        <p:spPr>
          <a:xfrm>
            <a:off x="554400" y="399507"/>
            <a:ext cx="11083200" cy="1143000"/>
          </a:xfrm>
        </p:spPr>
        <p:txBody>
          <a:bodyPr/>
          <a:lstStyle/>
          <a:p>
            <a:r>
              <a:rPr lang="fr-FR" dirty="0"/>
              <a:t>Points de vente / </a:t>
            </a:r>
            <a:r>
              <a:rPr lang="fr-FR" dirty="0" err="1">
                <a:solidFill>
                  <a:srgbClr val="0070C0"/>
                </a:solidFill>
              </a:rPr>
              <a:t>Verkaufsstellen</a:t>
            </a:r>
            <a:endParaRPr lang="fr-CH" dirty="0">
              <a:solidFill>
                <a:srgbClr val="0070C0"/>
              </a:solidFill>
            </a:endParaRPr>
          </a:p>
        </p:txBody>
      </p:sp>
      <p:pic>
        <p:nvPicPr>
          <p:cNvPr id="6" name="Image 5">
            <a:extLst>
              <a:ext uri="{FF2B5EF4-FFF2-40B4-BE49-F238E27FC236}">
                <a16:creationId xmlns:a16="http://schemas.microsoft.com/office/drawing/2014/main" id="{004F0CFC-9E35-8FCE-A429-57F95D9D8DE9}"/>
              </a:ext>
            </a:extLst>
          </p:cNvPr>
          <p:cNvPicPr>
            <a:picLocks noChangeAspect="1"/>
          </p:cNvPicPr>
          <p:nvPr/>
        </p:nvPicPr>
        <p:blipFill>
          <a:blip r:embed="rId3"/>
          <a:stretch>
            <a:fillRect/>
          </a:stretch>
        </p:blipFill>
        <p:spPr>
          <a:xfrm>
            <a:off x="7873853" y="3439965"/>
            <a:ext cx="3863399" cy="2561449"/>
          </a:xfrm>
          <a:prstGeom prst="rect">
            <a:avLst/>
          </a:prstGeom>
        </p:spPr>
      </p:pic>
      <p:pic>
        <p:nvPicPr>
          <p:cNvPr id="10" name="Image 9" descr="Une image contenant bouteille, mur, habits, intérieur&#10;&#10;Description générée automatiquement">
            <a:extLst>
              <a:ext uri="{FF2B5EF4-FFF2-40B4-BE49-F238E27FC236}">
                <a16:creationId xmlns:a16="http://schemas.microsoft.com/office/drawing/2014/main" id="{3E124DE8-1F91-EA6E-E363-09C89C2337F9}"/>
              </a:ext>
            </a:extLst>
          </p:cNvPr>
          <p:cNvPicPr>
            <a:picLocks noChangeAspect="1"/>
          </p:cNvPicPr>
          <p:nvPr/>
        </p:nvPicPr>
        <p:blipFill>
          <a:blip r:embed="rId4"/>
          <a:stretch>
            <a:fillRect/>
          </a:stretch>
        </p:blipFill>
        <p:spPr>
          <a:xfrm>
            <a:off x="4107107" y="3506919"/>
            <a:ext cx="3403046" cy="2269709"/>
          </a:xfrm>
          <a:prstGeom prst="rect">
            <a:avLst/>
          </a:prstGeom>
        </p:spPr>
      </p:pic>
      <p:pic>
        <p:nvPicPr>
          <p:cNvPr id="13" name="Image 12" descr="Une image contenant habits, texte, homme, personne&#10;&#10;Description générée automatiquement">
            <a:extLst>
              <a:ext uri="{FF2B5EF4-FFF2-40B4-BE49-F238E27FC236}">
                <a16:creationId xmlns:a16="http://schemas.microsoft.com/office/drawing/2014/main" id="{40D3D300-87A9-04D5-EC1B-DA38BCE45C5E}"/>
              </a:ext>
            </a:extLst>
          </p:cNvPr>
          <p:cNvPicPr>
            <a:picLocks noChangeAspect="1"/>
          </p:cNvPicPr>
          <p:nvPr/>
        </p:nvPicPr>
        <p:blipFill>
          <a:blip r:embed="rId5"/>
          <a:stretch>
            <a:fillRect/>
          </a:stretch>
        </p:blipFill>
        <p:spPr>
          <a:xfrm>
            <a:off x="8449470" y="1175893"/>
            <a:ext cx="2587510" cy="2264072"/>
          </a:xfrm>
          <a:prstGeom prst="rect">
            <a:avLst/>
          </a:prstGeom>
        </p:spPr>
      </p:pic>
      <p:pic>
        <p:nvPicPr>
          <p:cNvPr id="1026" name="Picture 2" descr="Zweiter Standort von «Grashaus Projects» in Liestal eröffnet | Baseljetzt">
            <a:extLst>
              <a:ext uri="{FF2B5EF4-FFF2-40B4-BE49-F238E27FC236}">
                <a16:creationId xmlns:a16="http://schemas.microsoft.com/office/drawing/2014/main" id="{F9B6ACB2-066B-7D64-717E-0A0D3F8CE9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104" y="1164928"/>
            <a:ext cx="3399428" cy="2264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annabis Social Club Saarbrücken × Cannameleon CSC">
            <a:extLst>
              <a:ext uri="{FF2B5EF4-FFF2-40B4-BE49-F238E27FC236}">
                <a16:creationId xmlns:a16="http://schemas.microsoft.com/office/drawing/2014/main" id="{CE01748A-A156-1F76-C5D2-869A3CF470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8479" y="1164928"/>
            <a:ext cx="3400302" cy="226407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descr="Une image contenant personne, habits, bureau, intérieur&#10;&#10;Le contenu généré par l’IA peut être incorrect.">
            <a:extLst>
              <a:ext uri="{FF2B5EF4-FFF2-40B4-BE49-F238E27FC236}">
                <a16:creationId xmlns:a16="http://schemas.microsoft.com/office/drawing/2014/main" id="{39043572-C9C7-FEE5-51D2-60AD84C96C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4400" y="3495956"/>
            <a:ext cx="3017583" cy="2264072"/>
          </a:xfrm>
          <a:prstGeom prst="rect">
            <a:avLst/>
          </a:prstGeom>
        </p:spPr>
      </p:pic>
    </p:spTree>
    <p:extLst>
      <p:ext uri="{BB962C8B-B14F-4D97-AF65-F5344CB8AC3E}">
        <p14:creationId xmlns:p14="http://schemas.microsoft.com/office/powerpoint/2010/main" val="3303407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AEB5D1-ACD6-BBA9-165E-D2212A92377F}"/>
              </a:ext>
            </a:extLst>
          </p:cNvPr>
          <p:cNvSpPr>
            <a:spLocks noGrp="1"/>
          </p:cNvSpPr>
          <p:nvPr>
            <p:ph type="title"/>
          </p:nvPr>
        </p:nvSpPr>
        <p:spPr/>
        <p:txBody>
          <a:bodyPr/>
          <a:lstStyle/>
          <a:p>
            <a:r>
              <a:rPr lang="fr-CH" dirty="0">
                <a:solidFill>
                  <a:srgbClr val="FF0000"/>
                </a:solidFill>
              </a:rPr>
              <a:t>Cann-L</a:t>
            </a:r>
          </a:p>
        </p:txBody>
      </p:sp>
      <p:sp>
        <p:nvSpPr>
          <p:cNvPr id="3" name="Espace réservé du contenu 2">
            <a:extLst>
              <a:ext uri="{FF2B5EF4-FFF2-40B4-BE49-F238E27FC236}">
                <a16:creationId xmlns:a16="http://schemas.microsoft.com/office/drawing/2014/main" id="{5E5C2959-21EF-4723-D9E5-B5A5147D5E67}"/>
              </a:ext>
            </a:extLst>
          </p:cNvPr>
          <p:cNvSpPr>
            <a:spLocks noGrp="1"/>
          </p:cNvSpPr>
          <p:nvPr>
            <p:ph idx="1"/>
          </p:nvPr>
        </p:nvSpPr>
        <p:spPr>
          <a:xfrm>
            <a:off x="3666565" y="89648"/>
            <a:ext cx="7959565" cy="3268642"/>
          </a:xfrm>
        </p:spPr>
        <p:txBody>
          <a:bodyPr/>
          <a:lstStyle/>
          <a:p>
            <a:r>
              <a:rPr lang="fr-CH" sz="1600" dirty="0"/>
              <a:t>Association à but non lucratif (ville de Lausanne et Addiction Suisse)</a:t>
            </a:r>
          </a:p>
          <a:p>
            <a:r>
              <a:rPr lang="fr-CH" sz="1600" dirty="0" err="1">
                <a:solidFill>
                  <a:srgbClr val="0070C0"/>
                </a:solidFill>
              </a:rPr>
              <a:t>Nicht-gewinnorientierter</a:t>
            </a:r>
            <a:r>
              <a:rPr lang="fr-CH" sz="1600" dirty="0">
                <a:solidFill>
                  <a:srgbClr val="0070C0"/>
                </a:solidFill>
              </a:rPr>
              <a:t> </a:t>
            </a:r>
            <a:r>
              <a:rPr lang="fr-CH" sz="1600" dirty="0" err="1">
                <a:solidFill>
                  <a:srgbClr val="0070C0"/>
                </a:solidFill>
              </a:rPr>
              <a:t>Verein</a:t>
            </a:r>
            <a:r>
              <a:rPr lang="fr-CH" sz="1600" dirty="0">
                <a:solidFill>
                  <a:srgbClr val="0070C0"/>
                </a:solidFill>
              </a:rPr>
              <a:t> (</a:t>
            </a:r>
            <a:r>
              <a:rPr lang="fr-CH" sz="1600" dirty="0" err="1">
                <a:solidFill>
                  <a:srgbClr val="0070C0"/>
                </a:solidFill>
              </a:rPr>
              <a:t>Stadt</a:t>
            </a:r>
            <a:r>
              <a:rPr lang="fr-CH" sz="1600" dirty="0">
                <a:solidFill>
                  <a:srgbClr val="0070C0"/>
                </a:solidFill>
              </a:rPr>
              <a:t> Lausanne </a:t>
            </a:r>
            <a:r>
              <a:rPr lang="fr-CH" sz="1600" dirty="0" err="1">
                <a:solidFill>
                  <a:srgbClr val="0070C0"/>
                </a:solidFill>
              </a:rPr>
              <a:t>und</a:t>
            </a:r>
            <a:r>
              <a:rPr lang="fr-CH" sz="1600" dirty="0">
                <a:solidFill>
                  <a:srgbClr val="0070C0"/>
                </a:solidFill>
              </a:rPr>
              <a:t> Sucht Schweiz)</a:t>
            </a:r>
          </a:p>
          <a:p>
            <a:r>
              <a:rPr lang="fr-CH" sz="1600" dirty="0"/>
              <a:t>Point de vente spécialisé au centre ville, personnel formé et coaché</a:t>
            </a:r>
          </a:p>
          <a:p>
            <a:r>
              <a:rPr lang="fr-CH" sz="1600" dirty="0" err="1">
                <a:solidFill>
                  <a:srgbClr val="0070C0"/>
                </a:solidFill>
              </a:rPr>
              <a:t>Verkaufsstelle</a:t>
            </a:r>
            <a:r>
              <a:rPr lang="fr-CH" sz="1600" dirty="0">
                <a:solidFill>
                  <a:srgbClr val="0070C0"/>
                </a:solidFill>
              </a:rPr>
              <a:t> </a:t>
            </a:r>
            <a:r>
              <a:rPr lang="de-CH" sz="1600" dirty="0">
                <a:solidFill>
                  <a:srgbClr val="0070C0"/>
                </a:solidFill>
              </a:rPr>
              <a:t>im Stadtzentrum mit ausgebildetem Verkaufspersonal</a:t>
            </a:r>
            <a:endParaRPr lang="fr-CH" sz="1600" dirty="0">
              <a:solidFill>
                <a:srgbClr val="0070C0"/>
              </a:solidFill>
            </a:endParaRPr>
          </a:p>
          <a:p>
            <a:r>
              <a:rPr lang="fr-CH" sz="1600" dirty="0"/>
              <a:t>Production locale, Produits et prix selon les taux de THC, paquets 3gr</a:t>
            </a:r>
          </a:p>
          <a:p>
            <a:r>
              <a:rPr lang="de-CH" sz="1600" dirty="0">
                <a:solidFill>
                  <a:srgbClr val="0070C0"/>
                </a:solidFill>
              </a:rPr>
              <a:t>Lokale Produktion, Produkt- und Preiskategorien nach THC-Werte, 3g Pakete</a:t>
            </a:r>
            <a:endParaRPr lang="fr-CH" sz="1600" dirty="0">
              <a:solidFill>
                <a:srgbClr val="0070C0"/>
              </a:solidFill>
            </a:endParaRPr>
          </a:p>
          <a:p>
            <a:r>
              <a:rPr lang="fr-CH" sz="1600" dirty="0"/>
              <a:t>Accessoires seulement pour la réduction des risques</a:t>
            </a:r>
          </a:p>
          <a:p>
            <a:r>
              <a:rPr lang="fr-CH" sz="1600" dirty="0" err="1">
                <a:solidFill>
                  <a:srgbClr val="0070C0"/>
                </a:solidFill>
              </a:rPr>
              <a:t>Zubehör</a:t>
            </a:r>
            <a:r>
              <a:rPr lang="fr-CH" sz="1600" dirty="0">
                <a:solidFill>
                  <a:srgbClr val="0070C0"/>
                </a:solidFill>
              </a:rPr>
              <a:t> </a:t>
            </a:r>
            <a:r>
              <a:rPr lang="fr-CH" sz="1600" dirty="0" err="1">
                <a:solidFill>
                  <a:srgbClr val="0070C0"/>
                </a:solidFill>
              </a:rPr>
              <a:t>nur</a:t>
            </a:r>
            <a:r>
              <a:rPr lang="fr-CH" sz="1600" dirty="0">
                <a:solidFill>
                  <a:srgbClr val="0070C0"/>
                </a:solidFill>
              </a:rPr>
              <a:t> </a:t>
            </a:r>
            <a:r>
              <a:rPr lang="fr-CH" sz="1600" dirty="0" err="1">
                <a:solidFill>
                  <a:srgbClr val="0070C0"/>
                </a:solidFill>
              </a:rPr>
              <a:t>für</a:t>
            </a:r>
            <a:r>
              <a:rPr lang="fr-CH" sz="1600" dirty="0">
                <a:solidFill>
                  <a:srgbClr val="0070C0"/>
                </a:solidFill>
              </a:rPr>
              <a:t> die </a:t>
            </a:r>
            <a:r>
              <a:rPr lang="fr-CH" sz="1600" dirty="0" err="1">
                <a:solidFill>
                  <a:srgbClr val="0070C0"/>
                </a:solidFill>
              </a:rPr>
              <a:t>Schadenminderung</a:t>
            </a:r>
            <a:endParaRPr lang="fr-CH" sz="1600" dirty="0">
              <a:solidFill>
                <a:srgbClr val="0070C0"/>
              </a:solidFill>
            </a:endParaRPr>
          </a:p>
        </p:txBody>
      </p:sp>
      <p:pic>
        <p:nvPicPr>
          <p:cNvPr id="8" name="Image 7" descr="Une image contenant mur, intérieur, décoration d’intérieur, meubles&#10;&#10;Description générée automatiquement">
            <a:extLst>
              <a:ext uri="{FF2B5EF4-FFF2-40B4-BE49-F238E27FC236}">
                <a16:creationId xmlns:a16="http://schemas.microsoft.com/office/drawing/2014/main" id="{AF09E9A2-1FF7-BC25-4104-114F998148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562" y="1310044"/>
            <a:ext cx="2923705" cy="1949136"/>
          </a:xfrm>
          <a:prstGeom prst="rect">
            <a:avLst/>
          </a:prstGeom>
        </p:spPr>
      </p:pic>
      <p:pic>
        <p:nvPicPr>
          <p:cNvPr id="9" name="Image 8" descr="Une image contenant habits, mur, intérieur, sol&#10;&#10;Description générée automatiquement">
            <a:extLst>
              <a:ext uri="{FF2B5EF4-FFF2-40B4-BE49-F238E27FC236}">
                <a16:creationId xmlns:a16="http://schemas.microsoft.com/office/drawing/2014/main" id="{E240375D-B761-CE6A-30BD-440E62356432}"/>
              </a:ext>
            </a:extLst>
          </p:cNvPr>
          <p:cNvPicPr>
            <a:picLocks noChangeAspect="1"/>
          </p:cNvPicPr>
          <p:nvPr/>
        </p:nvPicPr>
        <p:blipFill>
          <a:blip r:embed="rId3"/>
          <a:stretch>
            <a:fillRect/>
          </a:stretch>
        </p:blipFill>
        <p:spPr>
          <a:xfrm>
            <a:off x="223066" y="3519796"/>
            <a:ext cx="2941201" cy="2205900"/>
          </a:xfrm>
          <a:prstGeom prst="rect">
            <a:avLst/>
          </a:prstGeom>
        </p:spPr>
      </p:pic>
      <p:pic>
        <p:nvPicPr>
          <p:cNvPr id="10" name="Image 9" descr="Une image contenant texte, bouteille, crème pour la peau, poudre&#10;&#10;Description générée automatiquement">
            <a:extLst>
              <a:ext uri="{FF2B5EF4-FFF2-40B4-BE49-F238E27FC236}">
                <a16:creationId xmlns:a16="http://schemas.microsoft.com/office/drawing/2014/main" id="{33961474-36C7-19EF-D088-714A06E1FBAD}"/>
              </a:ext>
            </a:extLst>
          </p:cNvPr>
          <p:cNvPicPr>
            <a:picLocks noChangeAspect="1"/>
          </p:cNvPicPr>
          <p:nvPr/>
        </p:nvPicPr>
        <p:blipFill>
          <a:blip r:embed="rId4"/>
          <a:stretch>
            <a:fillRect/>
          </a:stretch>
        </p:blipFill>
        <p:spPr>
          <a:xfrm>
            <a:off x="3962183" y="3839054"/>
            <a:ext cx="4536504" cy="1814601"/>
          </a:xfrm>
          <a:prstGeom prst="rect">
            <a:avLst/>
          </a:prstGeom>
        </p:spPr>
      </p:pic>
      <p:pic>
        <p:nvPicPr>
          <p:cNvPr id="11" name="Image 10">
            <a:extLst>
              <a:ext uri="{FF2B5EF4-FFF2-40B4-BE49-F238E27FC236}">
                <a16:creationId xmlns:a16="http://schemas.microsoft.com/office/drawing/2014/main" id="{2402B374-4218-FEBA-E572-BB842DE3CBF8}"/>
              </a:ext>
            </a:extLst>
          </p:cNvPr>
          <p:cNvPicPr>
            <a:picLocks noChangeAspect="1"/>
          </p:cNvPicPr>
          <p:nvPr/>
        </p:nvPicPr>
        <p:blipFill>
          <a:blip r:embed="rId5"/>
          <a:stretch>
            <a:fillRect/>
          </a:stretch>
        </p:blipFill>
        <p:spPr>
          <a:xfrm>
            <a:off x="8941622" y="5725696"/>
            <a:ext cx="1921681" cy="1132304"/>
          </a:xfrm>
          <a:prstGeom prst="rect">
            <a:avLst/>
          </a:prstGeom>
        </p:spPr>
      </p:pic>
      <p:pic>
        <p:nvPicPr>
          <p:cNvPr id="12" name="Espace réservé du contenu 7" descr="Une image contenant Appareils électroniques, texte, Appareil électronique, cylindre&#10;&#10;Description générée automatiquement">
            <a:extLst>
              <a:ext uri="{FF2B5EF4-FFF2-40B4-BE49-F238E27FC236}">
                <a16:creationId xmlns:a16="http://schemas.microsoft.com/office/drawing/2014/main" id="{63BD95BC-8682-2E69-E5D9-1491FBD1FA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9470" y="3854406"/>
            <a:ext cx="1692288" cy="1692288"/>
          </a:xfrm>
          <a:prstGeom prst="rect">
            <a:avLst/>
          </a:prstGeom>
        </p:spPr>
      </p:pic>
      <p:pic>
        <p:nvPicPr>
          <p:cNvPr id="13" name="Image 12">
            <a:extLst>
              <a:ext uri="{FF2B5EF4-FFF2-40B4-BE49-F238E27FC236}">
                <a16:creationId xmlns:a16="http://schemas.microsoft.com/office/drawing/2014/main" id="{ACABBAA5-7A27-F6BA-FF2D-2925A4F23072}"/>
              </a:ext>
            </a:extLst>
          </p:cNvPr>
          <p:cNvPicPr>
            <a:picLocks noChangeAspect="1"/>
          </p:cNvPicPr>
          <p:nvPr/>
        </p:nvPicPr>
        <p:blipFill>
          <a:blip r:embed="rId7"/>
          <a:stretch>
            <a:fillRect/>
          </a:stretch>
        </p:blipFill>
        <p:spPr>
          <a:xfrm rot="20716188">
            <a:off x="3131009" y="5420565"/>
            <a:ext cx="2594619" cy="1126076"/>
          </a:xfrm>
          <a:prstGeom prst="rect">
            <a:avLst/>
          </a:prstGeom>
        </p:spPr>
      </p:pic>
      <p:pic>
        <p:nvPicPr>
          <p:cNvPr id="14" name="Image 13">
            <a:extLst>
              <a:ext uri="{FF2B5EF4-FFF2-40B4-BE49-F238E27FC236}">
                <a16:creationId xmlns:a16="http://schemas.microsoft.com/office/drawing/2014/main" id="{7CD6F3D3-6840-A1CC-EC28-50AD8272E6CA}"/>
              </a:ext>
            </a:extLst>
          </p:cNvPr>
          <p:cNvPicPr>
            <a:picLocks noChangeAspect="1"/>
          </p:cNvPicPr>
          <p:nvPr/>
        </p:nvPicPr>
        <p:blipFill>
          <a:blip r:embed="rId8"/>
          <a:stretch>
            <a:fillRect/>
          </a:stretch>
        </p:blipFill>
        <p:spPr>
          <a:xfrm rot="1525564">
            <a:off x="5932794" y="5580605"/>
            <a:ext cx="2588353" cy="1107629"/>
          </a:xfrm>
          <a:prstGeom prst="rect">
            <a:avLst/>
          </a:prstGeom>
        </p:spPr>
      </p:pic>
    </p:spTree>
    <p:extLst>
      <p:ext uri="{BB962C8B-B14F-4D97-AF65-F5344CB8AC3E}">
        <p14:creationId xmlns:p14="http://schemas.microsoft.com/office/powerpoint/2010/main" val="22274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08129-2256-55DA-E09B-063566DCA2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491FE73-0166-8E7E-EDF1-2E2197AA6F11}"/>
              </a:ext>
            </a:extLst>
          </p:cNvPr>
          <p:cNvSpPr>
            <a:spLocks noGrp="1"/>
          </p:cNvSpPr>
          <p:nvPr>
            <p:ph type="title"/>
          </p:nvPr>
        </p:nvSpPr>
        <p:spPr/>
        <p:txBody>
          <a:bodyPr/>
          <a:lstStyle/>
          <a:p>
            <a:r>
              <a:rPr lang="fr-CH" dirty="0"/>
              <a:t>Y’a-t-il un intérêt ? </a:t>
            </a:r>
            <a:r>
              <a:rPr lang="fr-CH" dirty="0" err="1">
                <a:solidFill>
                  <a:srgbClr val="0070C0"/>
                </a:solidFill>
              </a:rPr>
              <a:t>Interesse</a:t>
            </a:r>
            <a:r>
              <a:rPr lang="fr-CH" dirty="0">
                <a:solidFill>
                  <a:srgbClr val="0070C0"/>
                </a:solidFill>
              </a:rPr>
              <a:t> </a:t>
            </a:r>
            <a:r>
              <a:rPr lang="fr-CH" dirty="0" err="1">
                <a:solidFill>
                  <a:srgbClr val="0070C0"/>
                </a:solidFill>
              </a:rPr>
              <a:t>am</a:t>
            </a:r>
            <a:r>
              <a:rPr lang="fr-CH" dirty="0">
                <a:solidFill>
                  <a:srgbClr val="0070C0"/>
                </a:solidFill>
              </a:rPr>
              <a:t> Projekt?</a:t>
            </a:r>
            <a:br>
              <a:rPr lang="fr-CH" dirty="0">
                <a:solidFill>
                  <a:srgbClr val="0070C0"/>
                </a:solidFill>
              </a:rPr>
            </a:br>
            <a:r>
              <a:rPr lang="fr-CH" dirty="0"/>
              <a:t>Qui participe? </a:t>
            </a:r>
            <a:r>
              <a:rPr lang="fr-CH" dirty="0" err="1">
                <a:solidFill>
                  <a:srgbClr val="0070C0"/>
                </a:solidFill>
              </a:rPr>
              <a:t>Wer</a:t>
            </a:r>
            <a:r>
              <a:rPr lang="fr-CH" dirty="0">
                <a:solidFill>
                  <a:srgbClr val="0070C0"/>
                </a:solidFill>
              </a:rPr>
              <a:t> </a:t>
            </a:r>
            <a:r>
              <a:rPr lang="fr-CH" dirty="0" err="1">
                <a:solidFill>
                  <a:srgbClr val="0070C0"/>
                </a:solidFill>
              </a:rPr>
              <a:t>nimmt</a:t>
            </a:r>
            <a:r>
              <a:rPr lang="fr-CH" dirty="0">
                <a:solidFill>
                  <a:srgbClr val="0070C0"/>
                </a:solidFill>
              </a:rPr>
              <a:t> </a:t>
            </a:r>
            <a:r>
              <a:rPr lang="fr-CH" dirty="0" err="1">
                <a:solidFill>
                  <a:srgbClr val="0070C0"/>
                </a:solidFill>
              </a:rPr>
              <a:t>daran</a:t>
            </a:r>
            <a:r>
              <a:rPr lang="fr-CH" dirty="0">
                <a:solidFill>
                  <a:srgbClr val="0070C0"/>
                </a:solidFill>
              </a:rPr>
              <a:t> </a:t>
            </a:r>
            <a:r>
              <a:rPr lang="fr-CH" dirty="0" err="1">
                <a:solidFill>
                  <a:srgbClr val="0070C0"/>
                </a:solidFill>
              </a:rPr>
              <a:t>teil</a:t>
            </a:r>
            <a:r>
              <a:rPr lang="fr-CH" dirty="0">
                <a:solidFill>
                  <a:srgbClr val="0070C0"/>
                </a:solidFill>
              </a:rPr>
              <a:t>?</a:t>
            </a:r>
          </a:p>
        </p:txBody>
      </p:sp>
      <p:sp>
        <p:nvSpPr>
          <p:cNvPr id="3" name="Espace réservé du contenu 2">
            <a:extLst>
              <a:ext uri="{FF2B5EF4-FFF2-40B4-BE49-F238E27FC236}">
                <a16:creationId xmlns:a16="http://schemas.microsoft.com/office/drawing/2014/main" id="{24361CDE-3519-C964-BAE8-334C64FB8BFC}"/>
              </a:ext>
            </a:extLst>
          </p:cNvPr>
          <p:cNvSpPr>
            <a:spLocks noGrp="1"/>
          </p:cNvSpPr>
          <p:nvPr>
            <p:ph idx="1"/>
          </p:nvPr>
        </p:nvSpPr>
        <p:spPr/>
        <p:txBody>
          <a:bodyPr/>
          <a:lstStyle/>
          <a:p>
            <a:endParaRPr lang="fr-CH" dirty="0"/>
          </a:p>
          <a:p>
            <a:r>
              <a:rPr lang="fr-CH" dirty="0"/>
              <a:t>Environ 1’600 personnes à ce jour (env. 1.5% des adultes à Lausanne)</a:t>
            </a:r>
          </a:p>
          <a:p>
            <a:r>
              <a:rPr lang="fr-CH" dirty="0" err="1">
                <a:solidFill>
                  <a:srgbClr val="0070C0"/>
                </a:solidFill>
              </a:rPr>
              <a:t>Etwa</a:t>
            </a:r>
            <a:r>
              <a:rPr lang="fr-CH" dirty="0">
                <a:solidFill>
                  <a:srgbClr val="0070C0"/>
                </a:solidFill>
              </a:rPr>
              <a:t> 1’600 </a:t>
            </a:r>
            <a:r>
              <a:rPr lang="fr-CH" dirty="0" err="1">
                <a:solidFill>
                  <a:srgbClr val="0070C0"/>
                </a:solidFill>
              </a:rPr>
              <a:t>Personnen</a:t>
            </a:r>
            <a:r>
              <a:rPr lang="fr-CH" dirty="0">
                <a:solidFill>
                  <a:srgbClr val="0070C0"/>
                </a:solidFill>
              </a:rPr>
              <a:t> bis </a:t>
            </a:r>
            <a:r>
              <a:rPr lang="fr-CH" dirty="0" err="1">
                <a:solidFill>
                  <a:srgbClr val="0070C0"/>
                </a:solidFill>
              </a:rPr>
              <a:t>heute</a:t>
            </a:r>
            <a:r>
              <a:rPr lang="fr-CH" dirty="0">
                <a:solidFill>
                  <a:srgbClr val="0070C0"/>
                </a:solidFill>
              </a:rPr>
              <a:t> (</a:t>
            </a:r>
            <a:r>
              <a:rPr lang="fr-CH" dirty="0" err="1">
                <a:solidFill>
                  <a:srgbClr val="0070C0"/>
                </a:solidFill>
              </a:rPr>
              <a:t>etwa</a:t>
            </a:r>
            <a:r>
              <a:rPr lang="fr-CH" dirty="0">
                <a:solidFill>
                  <a:srgbClr val="0070C0"/>
                </a:solidFill>
              </a:rPr>
              <a:t> 1,5% der </a:t>
            </a:r>
            <a:r>
              <a:rPr lang="fr-CH" dirty="0" err="1">
                <a:solidFill>
                  <a:srgbClr val="0070C0"/>
                </a:solidFill>
              </a:rPr>
              <a:t>Erwachsenen</a:t>
            </a:r>
            <a:r>
              <a:rPr lang="fr-CH" dirty="0">
                <a:solidFill>
                  <a:srgbClr val="0070C0"/>
                </a:solidFill>
              </a:rPr>
              <a:t> in Lausanne)</a:t>
            </a:r>
          </a:p>
          <a:p>
            <a:r>
              <a:rPr lang="fr-CH" dirty="0"/>
              <a:t>Âge moyen 36 ans (18-82); 76% Hommes; 82% emploi ou formation</a:t>
            </a:r>
          </a:p>
          <a:p>
            <a:r>
              <a:rPr lang="fr-CH" dirty="0" err="1">
                <a:solidFill>
                  <a:srgbClr val="0070C0"/>
                </a:solidFill>
              </a:rPr>
              <a:t>Durchschnittsalter</a:t>
            </a:r>
            <a:r>
              <a:rPr lang="fr-CH" dirty="0">
                <a:solidFill>
                  <a:srgbClr val="0070C0"/>
                </a:solidFill>
              </a:rPr>
              <a:t> 36 (18-82), 76% </a:t>
            </a:r>
            <a:r>
              <a:rPr lang="fr-CH" dirty="0" err="1">
                <a:solidFill>
                  <a:srgbClr val="0070C0"/>
                </a:solidFill>
              </a:rPr>
              <a:t>Männer</a:t>
            </a:r>
            <a:r>
              <a:rPr lang="fr-CH" dirty="0">
                <a:solidFill>
                  <a:srgbClr val="0070C0"/>
                </a:solidFill>
              </a:rPr>
              <a:t>; 82% </a:t>
            </a:r>
            <a:r>
              <a:rPr lang="fr-CH" dirty="0" err="1">
                <a:solidFill>
                  <a:srgbClr val="0070C0"/>
                </a:solidFill>
              </a:rPr>
              <a:t>berufstätig</a:t>
            </a:r>
            <a:r>
              <a:rPr lang="fr-CH" dirty="0">
                <a:solidFill>
                  <a:srgbClr val="0070C0"/>
                </a:solidFill>
              </a:rPr>
              <a:t> </a:t>
            </a:r>
            <a:r>
              <a:rPr lang="fr-CH" dirty="0" err="1">
                <a:solidFill>
                  <a:srgbClr val="0070C0"/>
                </a:solidFill>
              </a:rPr>
              <a:t>oder</a:t>
            </a:r>
            <a:r>
              <a:rPr lang="fr-CH" dirty="0">
                <a:solidFill>
                  <a:srgbClr val="0070C0"/>
                </a:solidFill>
              </a:rPr>
              <a:t> in </a:t>
            </a:r>
            <a:r>
              <a:rPr lang="fr-CH" dirty="0" err="1">
                <a:solidFill>
                  <a:srgbClr val="0070C0"/>
                </a:solidFill>
              </a:rPr>
              <a:t>Ausbildung</a:t>
            </a:r>
            <a:r>
              <a:rPr lang="fr-CH" dirty="0">
                <a:solidFill>
                  <a:srgbClr val="0070C0"/>
                </a:solidFill>
              </a:rPr>
              <a:t> </a:t>
            </a:r>
          </a:p>
          <a:p>
            <a:r>
              <a:rPr lang="fr-CH" dirty="0"/>
              <a:t>73% +10 ans de consommation;  50% tous les jours ou presque</a:t>
            </a:r>
          </a:p>
          <a:p>
            <a:r>
              <a:rPr lang="fr-CH" dirty="0">
                <a:solidFill>
                  <a:srgbClr val="0070C0"/>
                </a:solidFill>
              </a:rPr>
              <a:t>73% </a:t>
            </a:r>
            <a:r>
              <a:rPr lang="fr-CH" dirty="0" err="1">
                <a:solidFill>
                  <a:srgbClr val="0070C0"/>
                </a:solidFill>
              </a:rPr>
              <a:t>konsumieren</a:t>
            </a:r>
            <a:r>
              <a:rPr lang="fr-CH" dirty="0">
                <a:solidFill>
                  <a:srgbClr val="0070C0"/>
                </a:solidFill>
              </a:rPr>
              <a:t> </a:t>
            </a:r>
            <a:r>
              <a:rPr lang="fr-CH" dirty="0" err="1">
                <a:solidFill>
                  <a:srgbClr val="0070C0"/>
                </a:solidFill>
              </a:rPr>
              <a:t>seid</a:t>
            </a:r>
            <a:r>
              <a:rPr lang="fr-CH" dirty="0">
                <a:solidFill>
                  <a:srgbClr val="0070C0"/>
                </a:solidFill>
              </a:rPr>
              <a:t> </a:t>
            </a:r>
            <a:r>
              <a:rPr lang="fr-CH" dirty="0" err="1">
                <a:solidFill>
                  <a:srgbClr val="0070C0"/>
                </a:solidFill>
              </a:rPr>
              <a:t>mehr</a:t>
            </a:r>
            <a:r>
              <a:rPr lang="fr-CH" dirty="0">
                <a:solidFill>
                  <a:srgbClr val="0070C0"/>
                </a:solidFill>
              </a:rPr>
              <a:t> </a:t>
            </a:r>
            <a:r>
              <a:rPr lang="fr-CH" dirty="0" err="1">
                <a:solidFill>
                  <a:srgbClr val="0070C0"/>
                </a:solidFill>
              </a:rPr>
              <a:t>als</a:t>
            </a:r>
            <a:r>
              <a:rPr lang="fr-CH" dirty="0">
                <a:solidFill>
                  <a:srgbClr val="0070C0"/>
                </a:solidFill>
              </a:rPr>
              <a:t> 10 </a:t>
            </a:r>
            <a:r>
              <a:rPr lang="fr-CH" dirty="0" err="1">
                <a:solidFill>
                  <a:srgbClr val="0070C0"/>
                </a:solidFill>
              </a:rPr>
              <a:t>Jahren</a:t>
            </a:r>
            <a:r>
              <a:rPr lang="fr-CH" dirty="0">
                <a:solidFill>
                  <a:srgbClr val="0070C0"/>
                </a:solidFill>
              </a:rPr>
              <a:t>; 50% </a:t>
            </a:r>
            <a:r>
              <a:rPr lang="fr-CH" dirty="0" err="1">
                <a:solidFill>
                  <a:srgbClr val="0070C0"/>
                </a:solidFill>
              </a:rPr>
              <a:t>täglich</a:t>
            </a:r>
            <a:r>
              <a:rPr lang="fr-CH" dirty="0">
                <a:solidFill>
                  <a:srgbClr val="0070C0"/>
                </a:solidFill>
              </a:rPr>
              <a:t> </a:t>
            </a:r>
            <a:r>
              <a:rPr lang="fr-CH" dirty="0" err="1">
                <a:solidFill>
                  <a:srgbClr val="0070C0"/>
                </a:solidFill>
              </a:rPr>
              <a:t>oder</a:t>
            </a:r>
            <a:r>
              <a:rPr lang="fr-CH" dirty="0">
                <a:solidFill>
                  <a:srgbClr val="0070C0"/>
                </a:solidFill>
              </a:rPr>
              <a:t> fast </a:t>
            </a:r>
            <a:r>
              <a:rPr lang="fr-CH" dirty="0" err="1">
                <a:solidFill>
                  <a:srgbClr val="0070C0"/>
                </a:solidFill>
              </a:rPr>
              <a:t>täglich</a:t>
            </a:r>
            <a:endParaRPr lang="fr-CH" dirty="0">
              <a:solidFill>
                <a:srgbClr val="0070C0"/>
              </a:solidFill>
            </a:endParaRPr>
          </a:p>
        </p:txBody>
      </p:sp>
    </p:spTree>
    <p:extLst>
      <p:ext uri="{BB962C8B-B14F-4D97-AF65-F5344CB8AC3E}">
        <p14:creationId xmlns:p14="http://schemas.microsoft.com/office/powerpoint/2010/main" val="2057810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60EF9-9F89-2116-AB8E-0084B42982D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E7F70CA-8416-AC9A-010B-9E23EBE45D35}"/>
              </a:ext>
            </a:extLst>
          </p:cNvPr>
          <p:cNvSpPr>
            <a:spLocks noGrp="1"/>
          </p:cNvSpPr>
          <p:nvPr>
            <p:ph type="title"/>
          </p:nvPr>
        </p:nvSpPr>
        <p:spPr/>
        <p:txBody>
          <a:bodyPr/>
          <a:lstStyle/>
          <a:p>
            <a:r>
              <a:rPr lang="fr-CH" dirty="0"/>
              <a:t>Comment évolue la consommation ? </a:t>
            </a:r>
            <a:br>
              <a:rPr lang="fr-CH" dirty="0"/>
            </a:br>
            <a:r>
              <a:rPr lang="fr-CH" dirty="0" err="1">
                <a:solidFill>
                  <a:srgbClr val="0070C0"/>
                </a:solidFill>
              </a:rPr>
              <a:t>Wie</a:t>
            </a:r>
            <a:r>
              <a:rPr lang="fr-CH" dirty="0">
                <a:solidFill>
                  <a:srgbClr val="0070C0"/>
                </a:solidFill>
              </a:rPr>
              <a:t> </a:t>
            </a:r>
            <a:r>
              <a:rPr lang="fr-CH" dirty="0" err="1">
                <a:solidFill>
                  <a:srgbClr val="0070C0"/>
                </a:solidFill>
              </a:rPr>
              <a:t>entwickelt</a:t>
            </a:r>
            <a:r>
              <a:rPr lang="fr-CH" dirty="0">
                <a:solidFill>
                  <a:srgbClr val="0070C0"/>
                </a:solidFill>
              </a:rPr>
              <a:t> </a:t>
            </a:r>
            <a:r>
              <a:rPr lang="fr-CH" dirty="0" err="1">
                <a:solidFill>
                  <a:srgbClr val="0070C0"/>
                </a:solidFill>
              </a:rPr>
              <a:t>sich</a:t>
            </a:r>
            <a:r>
              <a:rPr lang="fr-CH" dirty="0">
                <a:solidFill>
                  <a:srgbClr val="0070C0"/>
                </a:solidFill>
              </a:rPr>
              <a:t> der </a:t>
            </a:r>
            <a:r>
              <a:rPr lang="fr-CH" dirty="0" err="1">
                <a:solidFill>
                  <a:srgbClr val="0070C0"/>
                </a:solidFill>
              </a:rPr>
              <a:t>Konsum</a:t>
            </a:r>
            <a:r>
              <a:rPr lang="fr-CH" dirty="0">
                <a:solidFill>
                  <a:srgbClr val="0070C0"/>
                </a:solidFill>
              </a:rPr>
              <a:t> ?</a:t>
            </a:r>
          </a:p>
        </p:txBody>
      </p:sp>
      <p:sp>
        <p:nvSpPr>
          <p:cNvPr id="3" name="Espace réservé du contenu 2">
            <a:extLst>
              <a:ext uri="{FF2B5EF4-FFF2-40B4-BE49-F238E27FC236}">
                <a16:creationId xmlns:a16="http://schemas.microsoft.com/office/drawing/2014/main" id="{AAD14C35-D9DB-9320-7B8B-71D9E62FF179}"/>
              </a:ext>
            </a:extLst>
          </p:cNvPr>
          <p:cNvSpPr>
            <a:spLocks noGrp="1"/>
          </p:cNvSpPr>
          <p:nvPr>
            <p:ph idx="1"/>
          </p:nvPr>
        </p:nvSpPr>
        <p:spPr/>
        <p:txBody>
          <a:bodyPr/>
          <a:lstStyle/>
          <a:p>
            <a:r>
              <a:rPr lang="fr-CH" dirty="0"/>
              <a:t>Stable après 6 mois (petite baisse chez les gros consommateurs, petite hausse chez les petits consommateurs)</a:t>
            </a:r>
          </a:p>
          <a:p>
            <a:r>
              <a:rPr lang="fr-CH" dirty="0" err="1">
                <a:solidFill>
                  <a:srgbClr val="0070C0"/>
                </a:solidFill>
              </a:rPr>
              <a:t>Stabil</a:t>
            </a:r>
            <a:r>
              <a:rPr lang="fr-CH" dirty="0">
                <a:solidFill>
                  <a:srgbClr val="0070C0"/>
                </a:solidFill>
              </a:rPr>
              <a:t> </a:t>
            </a:r>
            <a:r>
              <a:rPr lang="fr-CH" dirty="0" err="1">
                <a:solidFill>
                  <a:srgbClr val="0070C0"/>
                </a:solidFill>
              </a:rPr>
              <a:t>nach</a:t>
            </a:r>
            <a:r>
              <a:rPr lang="fr-CH" dirty="0">
                <a:solidFill>
                  <a:srgbClr val="0070C0"/>
                </a:solidFill>
              </a:rPr>
              <a:t> 6 </a:t>
            </a:r>
            <a:r>
              <a:rPr lang="fr-CH" dirty="0" err="1">
                <a:solidFill>
                  <a:srgbClr val="0070C0"/>
                </a:solidFill>
              </a:rPr>
              <a:t>Monaten</a:t>
            </a:r>
            <a:r>
              <a:rPr lang="fr-CH" dirty="0">
                <a:solidFill>
                  <a:srgbClr val="0070C0"/>
                </a:solidFill>
              </a:rPr>
              <a:t> (</a:t>
            </a:r>
            <a:r>
              <a:rPr lang="fr-CH" dirty="0" err="1">
                <a:solidFill>
                  <a:srgbClr val="0070C0"/>
                </a:solidFill>
              </a:rPr>
              <a:t>leichter</a:t>
            </a:r>
            <a:r>
              <a:rPr lang="fr-CH" dirty="0">
                <a:solidFill>
                  <a:srgbClr val="0070C0"/>
                </a:solidFill>
              </a:rPr>
              <a:t> </a:t>
            </a:r>
            <a:r>
              <a:rPr lang="fr-CH" dirty="0" err="1">
                <a:solidFill>
                  <a:srgbClr val="0070C0"/>
                </a:solidFill>
              </a:rPr>
              <a:t>Rückgang</a:t>
            </a:r>
            <a:r>
              <a:rPr lang="fr-CH" dirty="0">
                <a:solidFill>
                  <a:srgbClr val="0070C0"/>
                </a:solidFill>
              </a:rPr>
              <a:t> </a:t>
            </a:r>
            <a:r>
              <a:rPr lang="fr-CH" dirty="0" err="1">
                <a:solidFill>
                  <a:srgbClr val="0070C0"/>
                </a:solidFill>
              </a:rPr>
              <a:t>bei</a:t>
            </a:r>
            <a:r>
              <a:rPr lang="fr-CH" dirty="0">
                <a:solidFill>
                  <a:srgbClr val="0070C0"/>
                </a:solidFill>
              </a:rPr>
              <a:t> den </a:t>
            </a:r>
            <a:r>
              <a:rPr lang="fr-CH" dirty="0" err="1">
                <a:solidFill>
                  <a:srgbClr val="0070C0"/>
                </a:solidFill>
              </a:rPr>
              <a:t>Personen</a:t>
            </a:r>
            <a:r>
              <a:rPr lang="fr-CH" dirty="0">
                <a:solidFill>
                  <a:srgbClr val="0070C0"/>
                </a:solidFill>
              </a:rPr>
              <a:t>, die </a:t>
            </a:r>
            <a:r>
              <a:rPr lang="fr-CH" dirty="0" err="1">
                <a:solidFill>
                  <a:srgbClr val="0070C0"/>
                </a:solidFill>
              </a:rPr>
              <a:t>am</a:t>
            </a:r>
            <a:r>
              <a:rPr lang="fr-CH" dirty="0">
                <a:solidFill>
                  <a:srgbClr val="0070C0"/>
                </a:solidFill>
              </a:rPr>
              <a:t> </a:t>
            </a:r>
            <a:r>
              <a:rPr lang="fr-CH" dirty="0" err="1">
                <a:solidFill>
                  <a:srgbClr val="0070C0"/>
                </a:solidFill>
              </a:rPr>
              <a:t>meisten</a:t>
            </a:r>
            <a:r>
              <a:rPr lang="fr-CH" dirty="0">
                <a:solidFill>
                  <a:srgbClr val="0070C0"/>
                </a:solidFill>
              </a:rPr>
              <a:t> </a:t>
            </a:r>
            <a:r>
              <a:rPr lang="fr-CH" dirty="0" err="1">
                <a:solidFill>
                  <a:srgbClr val="0070C0"/>
                </a:solidFill>
              </a:rPr>
              <a:t>konsumieren</a:t>
            </a:r>
            <a:r>
              <a:rPr lang="fr-CH" dirty="0">
                <a:solidFill>
                  <a:srgbClr val="0070C0"/>
                </a:solidFill>
              </a:rPr>
              <a:t> </a:t>
            </a:r>
            <a:r>
              <a:rPr lang="fr-CH" dirty="0" err="1">
                <a:solidFill>
                  <a:srgbClr val="0070C0"/>
                </a:solidFill>
              </a:rPr>
              <a:t>und</a:t>
            </a:r>
            <a:r>
              <a:rPr lang="fr-CH" dirty="0">
                <a:solidFill>
                  <a:srgbClr val="0070C0"/>
                </a:solidFill>
              </a:rPr>
              <a:t> </a:t>
            </a:r>
            <a:r>
              <a:rPr lang="fr-CH" dirty="0" err="1">
                <a:solidFill>
                  <a:srgbClr val="0070C0"/>
                </a:solidFill>
              </a:rPr>
              <a:t>leichter</a:t>
            </a:r>
            <a:r>
              <a:rPr lang="fr-CH" dirty="0">
                <a:solidFill>
                  <a:srgbClr val="0070C0"/>
                </a:solidFill>
              </a:rPr>
              <a:t> </a:t>
            </a:r>
            <a:r>
              <a:rPr lang="fr-CH" dirty="0" err="1">
                <a:solidFill>
                  <a:srgbClr val="0070C0"/>
                </a:solidFill>
              </a:rPr>
              <a:t>Anstieg</a:t>
            </a:r>
            <a:r>
              <a:rPr lang="fr-CH" dirty="0">
                <a:solidFill>
                  <a:srgbClr val="0070C0"/>
                </a:solidFill>
              </a:rPr>
              <a:t> </a:t>
            </a:r>
            <a:r>
              <a:rPr lang="fr-CH" dirty="0" err="1">
                <a:solidFill>
                  <a:srgbClr val="0070C0"/>
                </a:solidFill>
              </a:rPr>
              <a:t>bei</a:t>
            </a:r>
            <a:r>
              <a:rPr lang="fr-CH" dirty="0">
                <a:solidFill>
                  <a:srgbClr val="0070C0"/>
                </a:solidFill>
              </a:rPr>
              <a:t> </a:t>
            </a:r>
            <a:r>
              <a:rPr lang="fr-CH" dirty="0" err="1">
                <a:solidFill>
                  <a:srgbClr val="0070C0"/>
                </a:solidFill>
              </a:rPr>
              <a:t>denen</a:t>
            </a:r>
            <a:r>
              <a:rPr lang="fr-CH" dirty="0">
                <a:solidFill>
                  <a:srgbClr val="0070C0"/>
                </a:solidFill>
              </a:rPr>
              <a:t>, die </a:t>
            </a:r>
            <a:r>
              <a:rPr lang="fr-CH" dirty="0" err="1">
                <a:solidFill>
                  <a:srgbClr val="0070C0"/>
                </a:solidFill>
              </a:rPr>
              <a:t>am</a:t>
            </a:r>
            <a:r>
              <a:rPr lang="fr-CH" dirty="0">
                <a:solidFill>
                  <a:srgbClr val="0070C0"/>
                </a:solidFill>
              </a:rPr>
              <a:t> </a:t>
            </a:r>
            <a:r>
              <a:rPr lang="fr-CH" dirty="0" err="1">
                <a:solidFill>
                  <a:srgbClr val="0070C0"/>
                </a:solidFill>
              </a:rPr>
              <a:t>wenigsten</a:t>
            </a:r>
            <a:r>
              <a:rPr lang="fr-CH" dirty="0">
                <a:solidFill>
                  <a:srgbClr val="0070C0"/>
                </a:solidFill>
              </a:rPr>
              <a:t> </a:t>
            </a:r>
            <a:r>
              <a:rPr lang="fr-CH" dirty="0" err="1">
                <a:solidFill>
                  <a:srgbClr val="0070C0"/>
                </a:solidFill>
              </a:rPr>
              <a:t>konsumieren</a:t>
            </a:r>
            <a:r>
              <a:rPr lang="fr-CH" dirty="0">
                <a:solidFill>
                  <a:srgbClr val="0070C0"/>
                </a:solidFill>
              </a:rPr>
              <a:t>)</a:t>
            </a:r>
          </a:p>
          <a:p>
            <a:r>
              <a:rPr lang="fr-CH" dirty="0"/>
              <a:t>Taux de THC moyen des fleurs vendues égal à celui du marché noir (12%) </a:t>
            </a:r>
            <a:r>
              <a:rPr lang="fr-CH" dirty="0">
                <a:solidFill>
                  <a:srgbClr val="0070C0"/>
                </a:solidFill>
              </a:rPr>
              <a:t>THC-</a:t>
            </a:r>
            <a:r>
              <a:rPr lang="fr-CH" dirty="0" err="1">
                <a:solidFill>
                  <a:srgbClr val="0070C0"/>
                </a:solidFill>
              </a:rPr>
              <a:t>Wert</a:t>
            </a:r>
            <a:r>
              <a:rPr lang="fr-CH" dirty="0">
                <a:solidFill>
                  <a:srgbClr val="0070C0"/>
                </a:solidFill>
              </a:rPr>
              <a:t> der </a:t>
            </a:r>
            <a:r>
              <a:rPr lang="fr-CH" dirty="0" err="1">
                <a:solidFill>
                  <a:srgbClr val="0070C0"/>
                </a:solidFill>
              </a:rPr>
              <a:t>verkauften</a:t>
            </a:r>
            <a:r>
              <a:rPr lang="fr-CH" dirty="0">
                <a:solidFill>
                  <a:srgbClr val="0070C0"/>
                </a:solidFill>
              </a:rPr>
              <a:t> </a:t>
            </a:r>
            <a:r>
              <a:rPr lang="fr-CH" dirty="0" err="1">
                <a:solidFill>
                  <a:srgbClr val="0070C0"/>
                </a:solidFill>
              </a:rPr>
              <a:t>Blühten</a:t>
            </a:r>
            <a:r>
              <a:rPr lang="fr-CH" dirty="0">
                <a:solidFill>
                  <a:srgbClr val="0070C0"/>
                </a:solidFill>
              </a:rPr>
              <a:t> </a:t>
            </a:r>
            <a:r>
              <a:rPr lang="fr-CH" dirty="0" err="1">
                <a:solidFill>
                  <a:srgbClr val="0070C0"/>
                </a:solidFill>
              </a:rPr>
              <a:t>ist</a:t>
            </a:r>
            <a:r>
              <a:rPr lang="fr-CH" dirty="0">
                <a:solidFill>
                  <a:srgbClr val="0070C0"/>
                </a:solidFill>
              </a:rPr>
              <a:t> </a:t>
            </a:r>
            <a:r>
              <a:rPr lang="fr-CH" dirty="0" err="1">
                <a:solidFill>
                  <a:srgbClr val="0070C0"/>
                </a:solidFill>
              </a:rPr>
              <a:t>im</a:t>
            </a:r>
            <a:r>
              <a:rPr lang="fr-CH" dirty="0">
                <a:solidFill>
                  <a:srgbClr val="0070C0"/>
                </a:solidFill>
              </a:rPr>
              <a:t> </a:t>
            </a:r>
            <a:r>
              <a:rPr lang="fr-CH" dirty="0" err="1">
                <a:solidFill>
                  <a:srgbClr val="0070C0"/>
                </a:solidFill>
              </a:rPr>
              <a:t>Durschnitt</a:t>
            </a:r>
            <a:r>
              <a:rPr lang="fr-CH" dirty="0">
                <a:solidFill>
                  <a:srgbClr val="0070C0"/>
                </a:solidFill>
              </a:rPr>
              <a:t> </a:t>
            </a:r>
            <a:r>
              <a:rPr lang="fr-CH" dirty="0" err="1">
                <a:solidFill>
                  <a:srgbClr val="0070C0"/>
                </a:solidFill>
              </a:rPr>
              <a:t>vergleichbar</a:t>
            </a:r>
            <a:r>
              <a:rPr lang="fr-CH" dirty="0">
                <a:solidFill>
                  <a:srgbClr val="0070C0"/>
                </a:solidFill>
              </a:rPr>
              <a:t> mit </a:t>
            </a:r>
            <a:r>
              <a:rPr lang="fr-CH" dirty="0" err="1">
                <a:solidFill>
                  <a:srgbClr val="0070C0"/>
                </a:solidFill>
              </a:rPr>
              <a:t>dem</a:t>
            </a:r>
            <a:r>
              <a:rPr lang="fr-CH" dirty="0">
                <a:solidFill>
                  <a:srgbClr val="0070C0"/>
                </a:solidFill>
              </a:rPr>
              <a:t> </a:t>
            </a:r>
            <a:r>
              <a:rPr lang="fr-CH" dirty="0" err="1">
                <a:solidFill>
                  <a:srgbClr val="0070C0"/>
                </a:solidFill>
              </a:rPr>
              <a:t>Schwarzmarkt</a:t>
            </a:r>
            <a:r>
              <a:rPr lang="fr-CH" dirty="0">
                <a:solidFill>
                  <a:srgbClr val="0070C0"/>
                </a:solidFill>
              </a:rPr>
              <a:t> (12%)</a:t>
            </a:r>
          </a:p>
          <a:p>
            <a:r>
              <a:rPr lang="fr-CH" dirty="0"/>
              <a:t>130 personnes ont acheté un vaporisateur =&gt; réduction de la fumée</a:t>
            </a:r>
          </a:p>
          <a:p>
            <a:r>
              <a:rPr lang="fr-CH" dirty="0">
                <a:solidFill>
                  <a:srgbClr val="0070C0"/>
                </a:solidFill>
              </a:rPr>
              <a:t>130 </a:t>
            </a:r>
            <a:r>
              <a:rPr lang="fr-CH" dirty="0" err="1">
                <a:solidFill>
                  <a:srgbClr val="0070C0"/>
                </a:solidFill>
              </a:rPr>
              <a:t>personnen</a:t>
            </a:r>
            <a:r>
              <a:rPr lang="fr-CH" dirty="0">
                <a:solidFill>
                  <a:srgbClr val="0070C0"/>
                </a:solidFill>
              </a:rPr>
              <a:t> </a:t>
            </a:r>
            <a:r>
              <a:rPr lang="fr-CH" dirty="0" err="1">
                <a:solidFill>
                  <a:srgbClr val="0070C0"/>
                </a:solidFill>
              </a:rPr>
              <a:t>haben</a:t>
            </a:r>
            <a:r>
              <a:rPr lang="fr-CH" dirty="0">
                <a:solidFill>
                  <a:srgbClr val="0070C0"/>
                </a:solidFill>
              </a:rPr>
              <a:t> </a:t>
            </a:r>
            <a:r>
              <a:rPr lang="fr-CH" dirty="0" err="1">
                <a:solidFill>
                  <a:srgbClr val="0070C0"/>
                </a:solidFill>
              </a:rPr>
              <a:t>ein</a:t>
            </a:r>
            <a:r>
              <a:rPr lang="fr-CH" dirty="0">
                <a:solidFill>
                  <a:srgbClr val="0070C0"/>
                </a:solidFill>
              </a:rPr>
              <a:t> </a:t>
            </a:r>
            <a:r>
              <a:rPr lang="fr-CH" dirty="0" err="1">
                <a:solidFill>
                  <a:srgbClr val="0070C0"/>
                </a:solidFill>
              </a:rPr>
              <a:t>Vaporizer</a:t>
            </a:r>
            <a:r>
              <a:rPr lang="fr-CH" dirty="0">
                <a:solidFill>
                  <a:srgbClr val="0070C0"/>
                </a:solidFill>
              </a:rPr>
              <a:t> </a:t>
            </a:r>
            <a:r>
              <a:rPr lang="fr-CH" dirty="0" err="1">
                <a:solidFill>
                  <a:srgbClr val="0070C0"/>
                </a:solidFill>
              </a:rPr>
              <a:t>gekauft</a:t>
            </a:r>
            <a:r>
              <a:rPr lang="fr-CH" dirty="0">
                <a:solidFill>
                  <a:srgbClr val="0070C0"/>
                </a:solidFill>
              </a:rPr>
              <a:t> =&gt; </a:t>
            </a:r>
            <a:r>
              <a:rPr lang="fr-CH" dirty="0" err="1">
                <a:solidFill>
                  <a:srgbClr val="0070C0"/>
                </a:solidFill>
              </a:rPr>
              <a:t>Rückgang</a:t>
            </a:r>
            <a:r>
              <a:rPr lang="fr-CH" dirty="0">
                <a:solidFill>
                  <a:srgbClr val="0070C0"/>
                </a:solidFill>
              </a:rPr>
              <a:t> des </a:t>
            </a:r>
            <a:r>
              <a:rPr lang="fr-CH" dirty="0" err="1">
                <a:solidFill>
                  <a:srgbClr val="0070C0"/>
                </a:solidFill>
              </a:rPr>
              <a:t>Rauchens</a:t>
            </a:r>
            <a:endParaRPr lang="fr-CH" dirty="0">
              <a:solidFill>
                <a:srgbClr val="0070C0"/>
              </a:solidFill>
            </a:endParaRPr>
          </a:p>
        </p:txBody>
      </p:sp>
    </p:spTree>
    <p:extLst>
      <p:ext uri="{BB962C8B-B14F-4D97-AF65-F5344CB8AC3E}">
        <p14:creationId xmlns:p14="http://schemas.microsoft.com/office/powerpoint/2010/main" val="1668014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A1FE2-168D-89C5-519B-C5F28272EC1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B8C1D25-DB68-435D-F9E0-1482F78BE9EE}"/>
              </a:ext>
            </a:extLst>
          </p:cNvPr>
          <p:cNvSpPr>
            <a:spLocks noGrp="1"/>
          </p:cNvSpPr>
          <p:nvPr>
            <p:ph type="title"/>
          </p:nvPr>
        </p:nvSpPr>
        <p:spPr/>
        <p:txBody>
          <a:bodyPr/>
          <a:lstStyle/>
          <a:p>
            <a:r>
              <a:rPr lang="fr-CH" dirty="0"/>
              <a:t>Quel impact sur le marché noir?</a:t>
            </a:r>
            <a:br>
              <a:rPr lang="fr-CH" dirty="0"/>
            </a:br>
            <a:r>
              <a:rPr lang="fr-CH" dirty="0" err="1">
                <a:solidFill>
                  <a:srgbClr val="0070C0"/>
                </a:solidFill>
              </a:rPr>
              <a:t>Einfluss</a:t>
            </a:r>
            <a:r>
              <a:rPr lang="fr-CH" dirty="0">
                <a:solidFill>
                  <a:srgbClr val="0070C0"/>
                </a:solidFill>
              </a:rPr>
              <a:t> </a:t>
            </a:r>
            <a:r>
              <a:rPr lang="fr-CH" dirty="0" err="1">
                <a:solidFill>
                  <a:srgbClr val="0070C0"/>
                </a:solidFill>
              </a:rPr>
              <a:t>auf</a:t>
            </a:r>
            <a:r>
              <a:rPr lang="fr-CH" dirty="0">
                <a:solidFill>
                  <a:srgbClr val="0070C0"/>
                </a:solidFill>
              </a:rPr>
              <a:t> den </a:t>
            </a:r>
            <a:r>
              <a:rPr lang="fr-CH" dirty="0" err="1">
                <a:solidFill>
                  <a:srgbClr val="0070C0"/>
                </a:solidFill>
              </a:rPr>
              <a:t>Schwarzmarkt</a:t>
            </a:r>
            <a:r>
              <a:rPr lang="fr-CH" dirty="0">
                <a:solidFill>
                  <a:srgbClr val="0070C0"/>
                </a:solidFill>
              </a:rPr>
              <a:t>?</a:t>
            </a:r>
          </a:p>
        </p:txBody>
      </p:sp>
      <p:sp>
        <p:nvSpPr>
          <p:cNvPr id="3" name="Espace réservé du contenu 2">
            <a:extLst>
              <a:ext uri="{FF2B5EF4-FFF2-40B4-BE49-F238E27FC236}">
                <a16:creationId xmlns:a16="http://schemas.microsoft.com/office/drawing/2014/main" id="{8051474D-AE7A-1F32-BB17-17AC3A522863}"/>
              </a:ext>
            </a:extLst>
          </p:cNvPr>
          <p:cNvSpPr>
            <a:spLocks noGrp="1"/>
          </p:cNvSpPr>
          <p:nvPr>
            <p:ph idx="1"/>
          </p:nvPr>
        </p:nvSpPr>
        <p:spPr/>
        <p:txBody>
          <a:bodyPr/>
          <a:lstStyle/>
          <a:p>
            <a:r>
              <a:rPr lang="fr-CH" sz="2000" dirty="0"/>
              <a:t>68% vont (presque) seulement au shop, 15% seulement parfois ou (presque) jamais</a:t>
            </a:r>
          </a:p>
          <a:p>
            <a:r>
              <a:rPr lang="fr-CH" sz="2000" dirty="0">
                <a:solidFill>
                  <a:srgbClr val="0070C0"/>
                </a:solidFill>
              </a:rPr>
              <a:t>68% </a:t>
            </a:r>
            <a:r>
              <a:rPr lang="fr-CH" sz="2000" dirty="0" err="1">
                <a:solidFill>
                  <a:srgbClr val="0070C0"/>
                </a:solidFill>
              </a:rPr>
              <a:t>gehen</a:t>
            </a:r>
            <a:r>
              <a:rPr lang="fr-CH" sz="2000" dirty="0">
                <a:solidFill>
                  <a:srgbClr val="0070C0"/>
                </a:solidFill>
              </a:rPr>
              <a:t> (fast) </a:t>
            </a:r>
            <a:r>
              <a:rPr lang="fr-CH" sz="2000" dirty="0" err="1">
                <a:solidFill>
                  <a:srgbClr val="0070C0"/>
                </a:solidFill>
              </a:rPr>
              <a:t>nur</a:t>
            </a:r>
            <a:r>
              <a:rPr lang="fr-CH" sz="2000" dirty="0">
                <a:solidFill>
                  <a:srgbClr val="0070C0"/>
                </a:solidFill>
              </a:rPr>
              <a:t> </a:t>
            </a:r>
            <a:r>
              <a:rPr lang="fr-CH" sz="2000" dirty="0" err="1">
                <a:solidFill>
                  <a:srgbClr val="0070C0"/>
                </a:solidFill>
              </a:rPr>
              <a:t>noch</a:t>
            </a:r>
            <a:r>
              <a:rPr lang="fr-CH" sz="2000" dirty="0">
                <a:solidFill>
                  <a:srgbClr val="0070C0"/>
                </a:solidFill>
              </a:rPr>
              <a:t> in die </a:t>
            </a:r>
            <a:r>
              <a:rPr lang="fr-CH" sz="2000" dirty="0" err="1">
                <a:solidFill>
                  <a:srgbClr val="0070C0"/>
                </a:solidFill>
              </a:rPr>
              <a:t>Verkaufstelle</a:t>
            </a:r>
            <a:r>
              <a:rPr lang="fr-CH" sz="2000" dirty="0">
                <a:solidFill>
                  <a:srgbClr val="0070C0"/>
                </a:solidFill>
              </a:rPr>
              <a:t>, 15% </a:t>
            </a:r>
            <a:r>
              <a:rPr lang="fr-CH" sz="2000" dirty="0" err="1">
                <a:solidFill>
                  <a:srgbClr val="0070C0"/>
                </a:solidFill>
              </a:rPr>
              <a:t>gehen</a:t>
            </a:r>
            <a:r>
              <a:rPr lang="fr-CH" sz="2000" dirty="0">
                <a:solidFill>
                  <a:srgbClr val="0070C0"/>
                </a:solidFill>
              </a:rPr>
              <a:t> </a:t>
            </a:r>
            <a:r>
              <a:rPr lang="fr-CH" sz="2000" dirty="0" err="1">
                <a:solidFill>
                  <a:srgbClr val="0070C0"/>
                </a:solidFill>
              </a:rPr>
              <a:t>nur</a:t>
            </a:r>
            <a:r>
              <a:rPr lang="fr-CH" sz="2000" dirty="0">
                <a:solidFill>
                  <a:srgbClr val="0070C0"/>
                </a:solidFill>
              </a:rPr>
              <a:t> </a:t>
            </a:r>
            <a:r>
              <a:rPr lang="fr-CH" sz="2000" dirty="0" err="1">
                <a:solidFill>
                  <a:srgbClr val="0070C0"/>
                </a:solidFill>
              </a:rPr>
              <a:t>manchmal</a:t>
            </a:r>
            <a:r>
              <a:rPr lang="fr-CH" sz="2000" dirty="0">
                <a:solidFill>
                  <a:srgbClr val="0070C0"/>
                </a:solidFill>
              </a:rPr>
              <a:t> </a:t>
            </a:r>
            <a:r>
              <a:rPr lang="fr-CH" sz="2000" dirty="0" err="1">
                <a:solidFill>
                  <a:srgbClr val="0070C0"/>
                </a:solidFill>
              </a:rPr>
              <a:t>oder</a:t>
            </a:r>
            <a:r>
              <a:rPr lang="fr-CH" sz="2000" dirty="0">
                <a:solidFill>
                  <a:srgbClr val="0070C0"/>
                </a:solidFill>
              </a:rPr>
              <a:t> (fast) nie</a:t>
            </a:r>
          </a:p>
          <a:p>
            <a:r>
              <a:rPr lang="fr-CH" sz="2000" dirty="0"/>
              <a:t>On estime que 950’000 CHF ont été soustraits au marché noir en 2024</a:t>
            </a:r>
          </a:p>
          <a:p>
            <a:r>
              <a:rPr lang="fr-CH" sz="2000" dirty="0" err="1">
                <a:solidFill>
                  <a:srgbClr val="0070C0"/>
                </a:solidFill>
              </a:rPr>
              <a:t>Geschätzte</a:t>
            </a:r>
            <a:r>
              <a:rPr lang="fr-CH" sz="2000" dirty="0">
                <a:solidFill>
                  <a:srgbClr val="0070C0"/>
                </a:solidFill>
              </a:rPr>
              <a:t> 950’000 CHF </a:t>
            </a:r>
            <a:r>
              <a:rPr lang="fr-CH" sz="2000" dirty="0" err="1">
                <a:solidFill>
                  <a:srgbClr val="0070C0"/>
                </a:solidFill>
              </a:rPr>
              <a:t>wurden</a:t>
            </a:r>
            <a:r>
              <a:rPr lang="fr-CH" sz="2000" dirty="0">
                <a:solidFill>
                  <a:srgbClr val="0070C0"/>
                </a:solidFill>
              </a:rPr>
              <a:t> </a:t>
            </a:r>
            <a:r>
              <a:rPr lang="fr-CH" sz="2000" dirty="0" err="1">
                <a:solidFill>
                  <a:srgbClr val="0070C0"/>
                </a:solidFill>
              </a:rPr>
              <a:t>dem</a:t>
            </a:r>
            <a:r>
              <a:rPr lang="fr-CH" sz="2000" dirty="0">
                <a:solidFill>
                  <a:srgbClr val="0070C0"/>
                </a:solidFill>
              </a:rPr>
              <a:t> </a:t>
            </a:r>
            <a:r>
              <a:rPr lang="fr-CH" sz="2000" dirty="0" err="1">
                <a:solidFill>
                  <a:srgbClr val="0070C0"/>
                </a:solidFill>
              </a:rPr>
              <a:t>Schwarzmarkt</a:t>
            </a:r>
            <a:r>
              <a:rPr lang="fr-CH" sz="2000" dirty="0">
                <a:solidFill>
                  <a:srgbClr val="0070C0"/>
                </a:solidFill>
              </a:rPr>
              <a:t> 2024 </a:t>
            </a:r>
            <a:r>
              <a:rPr lang="fr-CH" sz="2000" dirty="0" err="1">
                <a:solidFill>
                  <a:srgbClr val="0070C0"/>
                </a:solidFill>
              </a:rPr>
              <a:t>entzogen</a:t>
            </a:r>
            <a:endParaRPr lang="fr-CH" sz="2000" dirty="0">
              <a:solidFill>
                <a:srgbClr val="0070C0"/>
              </a:solidFill>
            </a:endParaRPr>
          </a:p>
          <a:p>
            <a:r>
              <a:rPr lang="fr-CH" sz="2000" dirty="0"/>
              <a:t>Les achats à Cann-L représentent aujourd’hui près de 20% de la consommation estimée à Lausanne </a:t>
            </a:r>
          </a:p>
          <a:p>
            <a:r>
              <a:rPr lang="fr-CH" sz="2000" dirty="0">
                <a:solidFill>
                  <a:srgbClr val="0070C0"/>
                </a:solidFill>
              </a:rPr>
              <a:t>Die </a:t>
            </a:r>
            <a:r>
              <a:rPr lang="fr-CH" sz="2000" dirty="0" err="1">
                <a:solidFill>
                  <a:srgbClr val="0070C0"/>
                </a:solidFill>
              </a:rPr>
              <a:t>Verkäufe</a:t>
            </a:r>
            <a:r>
              <a:rPr lang="fr-CH" sz="2000" dirty="0">
                <a:solidFill>
                  <a:srgbClr val="0070C0"/>
                </a:solidFill>
              </a:rPr>
              <a:t> </a:t>
            </a:r>
            <a:r>
              <a:rPr lang="fr-CH" sz="2000" dirty="0" err="1">
                <a:solidFill>
                  <a:srgbClr val="0070C0"/>
                </a:solidFill>
              </a:rPr>
              <a:t>entsprechen</a:t>
            </a:r>
            <a:r>
              <a:rPr lang="fr-CH" sz="2000" dirty="0">
                <a:solidFill>
                  <a:srgbClr val="0070C0"/>
                </a:solidFill>
              </a:rPr>
              <a:t> Stand </a:t>
            </a:r>
            <a:r>
              <a:rPr lang="fr-CH" sz="2000" dirty="0" err="1">
                <a:solidFill>
                  <a:srgbClr val="0070C0"/>
                </a:solidFill>
              </a:rPr>
              <a:t>heute</a:t>
            </a:r>
            <a:r>
              <a:rPr lang="fr-CH" sz="2000" dirty="0">
                <a:solidFill>
                  <a:srgbClr val="0070C0"/>
                </a:solidFill>
              </a:rPr>
              <a:t> fast 20% des </a:t>
            </a:r>
            <a:r>
              <a:rPr lang="fr-CH" sz="2000" dirty="0" err="1">
                <a:solidFill>
                  <a:srgbClr val="0070C0"/>
                </a:solidFill>
              </a:rPr>
              <a:t>geschätztem</a:t>
            </a:r>
            <a:r>
              <a:rPr lang="fr-CH" sz="2000" dirty="0">
                <a:solidFill>
                  <a:srgbClr val="0070C0"/>
                </a:solidFill>
              </a:rPr>
              <a:t> </a:t>
            </a:r>
            <a:r>
              <a:rPr lang="fr-CH" sz="2000" dirty="0" err="1">
                <a:solidFill>
                  <a:srgbClr val="0070C0"/>
                </a:solidFill>
              </a:rPr>
              <a:t>Cannabiskonsums</a:t>
            </a:r>
            <a:r>
              <a:rPr lang="fr-CH" sz="2000" dirty="0">
                <a:solidFill>
                  <a:srgbClr val="0070C0"/>
                </a:solidFill>
              </a:rPr>
              <a:t> in Lausanne</a:t>
            </a:r>
          </a:p>
        </p:txBody>
      </p:sp>
    </p:spTree>
    <p:extLst>
      <p:ext uri="{BB962C8B-B14F-4D97-AF65-F5344CB8AC3E}">
        <p14:creationId xmlns:p14="http://schemas.microsoft.com/office/powerpoint/2010/main" val="2053675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BB4DF-7F19-DCAC-C943-112E3CD4845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3AD8F99-E011-133A-68A4-01AC4922196C}"/>
              </a:ext>
            </a:extLst>
          </p:cNvPr>
          <p:cNvSpPr>
            <a:spLocks noGrp="1"/>
          </p:cNvSpPr>
          <p:nvPr>
            <p:ph type="title"/>
          </p:nvPr>
        </p:nvSpPr>
        <p:spPr/>
        <p:txBody>
          <a:bodyPr/>
          <a:lstStyle/>
          <a:p>
            <a:r>
              <a:rPr lang="fr-CH" dirty="0"/>
              <a:t>Et le modèle économique marche-t-il ?</a:t>
            </a:r>
            <a:br>
              <a:rPr lang="fr-CH" dirty="0"/>
            </a:br>
            <a:r>
              <a:rPr lang="fr-CH" dirty="0" err="1">
                <a:solidFill>
                  <a:srgbClr val="0070C0"/>
                </a:solidFill>
              </a:rPr>
              <a:t>Funktioniert</a:t>
            </a:r>
            <a:r>
              <a:rPr lang="fr-CH" dirty="0">
                <a:solidFill>
                  <a:srgbClr val="0070C0"/>
                </a:solidFill>
              </a:rPr>
              <a:t> </a:t>
            </a:r>
            <a:r>
              <a:rPr lang="fr-CH" dirty="0" err="1">
                <a:solidFill>
                  <a:srgbClr val="0070C0"/>
                </a:solidFill>
              </a:rPr>
              <a:t>das</a:t>
            </a:r>
            <a:r>
              <a:rPr lang="fr-CH" dirty="0">
                <a:solidFill>
                  <a:srgbClr val="0070C0"/>
                </a:solidFill>
              </a:rPr>
              <a:t> </a:t>
            </a:r>
            <a:r>
              <a:rPr lang="fr-CH" dirty="0" err="1">
                <a:solidFill>
                  <a:srgbClr val="0070C0"/>
                </a:solidFill>
              </a:rPr>
              <a:t>Wirtschaftsmodel</a:t>
            </a:r>
            <a:r>
              <a:rPr lang="fr-CH" dirty="0">
                <a:solidFill>
                  <a:srgbClr val="0070C0"/>
                </a:solidFill>
              </a:rPr>
              <a:t>?</a:t>
            </a:r>
            <a:br>
              <a:rPr lang="fr-CH" dirty="0">
                <a:solidFill>
                  <a:srgbClr val="0070C0"/>
                </a:solidFill>
              </a:rPr>
            </a:br>
            <a:endParaRPr lang="fr-CH" dirty="0">
              <a:solidFill>
                <a:srgbClr val="0070C0"/>
              </a:solidFill>
            </a:endParaRPr>
          </a:p>
        </p:txBody>
      </p:sp>
      <p:sp>
        <p:nvSpPr>
          <p:cNvPr id="3" name="Espace réservé du contenu 2">
            <a:extLst>
              <a:ext uri="{FF2B5EF4-FFF2-40B4-BE49-F238E27FC236}">
                <a16:creationId xmlns:a16="http://schemas.microsoft.com/office/drawing/2014/main" id="{4CB8B64A-00C8-E28B-98F6-D0E3A437C75C}"/>
              </a:ext>
            </a:extLst>
          </p:cNvPr>
          <p:cNvSpPr>
            <a:spLocks noGrp="1"/>
          </p:cNvSpPr>
          <p:nvPr>
            <p:ph idx="1"/>
          </p:nvPr>
        </p:nvSpPr>
        <p:spPr/>
        <p:txBody>
          <a:bodyPr/>
          <a:lstStyle/>
          <a:p>
            <a:r>
              <a:rPr lang="fr-CH" dirty="0"/>
              <a:t>Cann-L offre des conditions de travail attrayantes et fait aujourd’hui env. 300’000 CHF de bénéfices/</a:t>
            </a:r>
            <a:r>
              <a:rPr lang="fr-CH"/>
              <a:t>an pour la prévention et l’aide</a:t>
            </a:r>
            <a:endParaRPr lang="fr-CH" dirty="0"/>
          </a:p>
          <a:p>
            <a:r>
              <a:rPr lang="fr-CH" dirty="0">
                <a:solidFill>
                  <a:srgbClr val="0070C0"/>
                </a:solidFill>
              </a:rPr>
              <a:t>Cann-L </a:t>
            </a:r>
            <a:r>
              <a:rPr lang="fr-CH" dirty="0" err="1">
                <a:solidFill>
                  <a:srgbClr val="0070C0"/>
                </a:solidFill>
              </a:rPr>
              <a:t>bietet</a:t>
            </a:r>
            <a:r>
              <a:rPr lang="fr-CH" dirty="0">
                <a:solidFill>
                  <a:srgbClr val="0070C0"/>
                </a:solidFill>
              </a:rPr>
              <a:t> </a:t>
            </a:r>
            <a:r>
              <a:rPr lang="fr-CH" dirty="0" err="1">
                <a:solidFill>
                  <a:srgbClr val="0070C0"/>
                </a:solidFill>
              </a:rPr>
              <a:t>attraktive</a:t>
            </a:r>
            <a:r>
              <a:rPr lang="fr-CH" dirty="0">
                <a:solidFill>
                  <a:srgbClr val="0070C0"/>
                </a:solidFill>
              </a:rPr>
              <a:t> </a:t>
            </a:r>
            <a:r>
              <a:rPr lang="fr-CH" dirty="0" err="1">
                <a:solidFill>
                  <a:srgbClr val="0070C0"/>
                </a:solidFill>
              </a:rPr>
              <a:t>Arbeitsbedingungen</a:t>
            </a:r>
            <a:r>
              <a:rPr lang="fr-CH" dirty="0">
                <a:solidFill>
                  <a:srgbClr val="0070C0"/>
                </a:solidFill>
              </a:rPr>
              <a:t> an </a:t>
            </a:r>
            <a:r>
              <a:rPr lang="fr-CH" dirty="0" err="1">
                <a:solidFill>
                  <a:srgbClr val="0070C0"/>
                </a:solidFill>
              </a:rPr>
              <a:t>und</a:t>
            </a:r>
            <a:r>
              <a:rPr lang="fr-CH" dirty="0">
                <a:solidFill>
                  <a:srgbClr val="0070C0"/>
                </a:solidFill>
              </a:rPr>
              <a:t> </a:t>
            </a:r>
            <a:r>
              <a:rPr lang="fr-CH" dirty="0" err="1">
                <a:solidFill>
                  <a:srgbClr val="0070C0"/>
                </a:solidFill>
              </a:rPr>
              <a:t>macht</a:t>
            </a:r>
            <a:r>
              <a:rPr lang="fr-CH" dirty="0">
                <a:solidFill>
                  <a:srgbClr val="0070C0"/>
                </a:solidFill>
              </a:rPr>
              <a:t> </a:t>
            </a:r>
            <a:r>
              <a:rPr lang="fr-CH" dirty="0" err="1">
                <a:solidFill>
                  <a:srgbClr val="0070C0"/>
                </a:solidFill>
              </a:rPr>
              <a:t>Heute</a:t>
            </a:r>
            <a:r>
              <a:rPr lang="fr-CH" dirty="0">
                <a:solidFill>
                  <a:srgbClr val="0070C0"/>
                </a:solidFill>
              </a:rPr>
              <a:t> </a:t>
            </a:r>
            <a:r>
              <a:rPr lang="fr-CH" dirty="0" err="1">
                <a:solidFill>
                  <a:srgbClr val="0070C0"/>
                </a:solidFill>
              </a:rPr>
              <a:t>Gewinne</a:t>
            </a:r>
            <a:r>
              <a:rPr lang="fr-CH" dirty="0">
                <a:solidFill>
                  <a:srgbClr val="0070C0"/>
                </a:solidFill>
              </a:rPr>
              <a:t> von </a:t>
            </a:r>
            <a:r>
              <a:rPr lang="fr-CH" dirty="0" err="1">
                <a:solidFill>
                  <a:srgbClr val="0070C0"/>
                </a:solidFill>
              </a:rPr>
              <a:t>etwa</a:t>
            </a:r>
            <a:r>
              <a:rPr lang="fr-CH" dirty="0">
                <a:solidFill>
                  <a:srgbClr val="0070C0"/>
                </a:solidFill>
              </a:rPr>
              <a:t> 300’000 CHF/</a:t>
            </a:r>
            <a:r>
              <a:rPr lang="fr-CH" dirty="0" err="1">
                <a:solidFill>
                  <a:srgbClr val="0070C0"/>
                </a:solidFill>
              </a:rPr>
              <a:t>Jahr</a:t>
            </a:r>
            <a:r>
              <a:rPr lang="fr-CH" dirty="0">
                <a:solidFill>
                  <a:srgbClr val="0070C0"/>
                </a:solidFill>
              </a:rPr>
              <a:t> </a:t>
            </a:r>
            <a:r>
              <a:rPr lang="fr-CH" dirty="0" err="1">
                <a:solidFill>
                  <a:srgbClr val="0070C0"/>
                </a:solidFill>
              </a:rPr>
              <a:t>für</a:t>
            </a:r>
            <a:r>
              <a:rPr lang="fr-CH" dirty="0">
                <a:solidFill>
                  <a:srgbClr val="0070C0"/>
                </a:solidFill>
              </a:rPr>
              <a:t> die </a:t>
            </a:r>
            <a:r>
              <a:rPr lang="fr-CH" dirty="0" err="1">
                <a:solidFill>
                  <a:srgbClr val="0070C0"/>
                </a:solidFill>
              </a:rPr>
              <a:t>Prävention</a:t>
            </a:r>
            <a:r>
              <a:rPr lang="fr-CH" dirty="0">
                <a:solidFill>
                  <a:srgbClr val="0070C0"/>
                </a:solidFill>
              </a:rPr>
              <a:t> </a:t>
            </a:r>
            <a:r>
              <a:rPr lang="fr-CH" dirty="0" err="1">
                <a:solidFill>
                  <a:srgbClr val="0070C0"/>
                </a:solidFill>
              </a:rPr>
              <a:t>und</a:t>
            </a:r>
            <a:r>
              <a:rPr lang="fr-CH" dirty="0">
                <a:solidFill>
                  <a:srgbClr val="0070C0"/>
                </a:solidFill>
              </a:rPr>
              <a:t> </a:t>
            </a:r>
            <a:r>
              <a:rPr lang="fr-CH" dirty="0" err="1">
                <a:solidFill>
                  <a:srgbClr val="0070C0"/>
                </a:solidFill>
              </a:rPr>
              <a:t>Suchthilfe</a:t>
            </a:r>
            <a:endParaRPr lang="fr-CH" dirty="0">
              <a:solidFill>
                <a:srgbClr val="0070C0"/>
              </a:solidFill>
            </a:endParaRPr>
          </a:p>
          <a:p>
            <a:endParaRPr lang="fr-CH" dirty="0"/>
          </a:p>
          <a:p>
            <a:r>
              <a:rPr lang="fr-CH" dirty="0"/>
              <a:t>Trois emplois directs et plusieurs autres emplois indirects ont été crées</a:t>
            </a:r>
          </a:p>
          <a:p>
            <a:r>
              <a:rPr lang="fr-CH" dirty="0" err="1">
                <a:solidFill>
                  <a:srgbClr val="0070C0"/>
                </a:solidFill>
              </a:rPr>
              <a:t>Drei</a:t>
            </a:r>
            <a:r>
              <a:rPr lang="fr-CH" dirty="0">
                <a:solidFill>
                  <a:srgbClr val="0070C0"/>
                </a:solidFill>
              </a:rPr>
              <a:t> </a:t>
            </a:r>
            <a:r>
              <a:rPr lang="fr-CH" dirty="0" err="1">
                <a:solidFill>
                  <a:srgbClr val="0070C0"/>
                </a:solidFill>
              </a:rPr>
              <a:t>Arbeitsplätze</a:t>
            </a:r>
            <a:r>
              <a:rPr lang="fr-CH" dirty="0">
                <a:solidFill>
                  <a:srgbClr val="0070C0"/>
                </a:solidFill>
              </a:rPr>
              <a:t> </a:t>
            </a:r>
            <a:r>
              <a:rPr lang="fr-CH" dirty="0" err="1">
                <a:solidFill>
                  <a:srgbClr val="0070C0"/>
                </a:solidFill>
              </a:rPr>
              <a:t>wurden</a:t>
            </a:r>
            <a:r>
              <a:rPr lang="fr-CH" dirty="0">
                <a:solidFill>
                  <a:srgbClr val="0070C0"/>
                </a:solidFill>
              </a:rPr>
              <a:t> </a:t>
            </a:r>
            <a:r>
              <a:rPr lang="fr-CH" dirty="0" err="1">
                <a:solidFill>
                  <a:srgbClr val="0070C0"/>
                </a:solidFill>
              </a:rPr>
              <a:t>direkt</a:t>
            </a:r>
            <a:r>
              <a:rPr lang="fr-CH" dirty="0">
                <a:solidFill>
                  <a:srgbClr val="0070C0"/>
                </a:solidFill>
              </a:rPr>
              <a:t> </a:t>
            </a:r>
            <a:r>
              <a:rPr lang="fr-CH" dirty="0" err="1">
                <a:solidFill>
                  <a:srgbClr val="0070C0"/>
                </a:solidFill>
              </a:rPr>
              <a:t>sowie</a:t>
            </a:r>
            <a:r>
              <a:rPr lang="fr-CH" dirty="0">
                <a:solidFill>
                  <a:srgbClr val="0070C0"/>
                </a:solidFill>
              </a:rPr>
              <a:t> </a:t>
            </a:r>
            <a:r>
              <a:rPr lang="fr-CH" dirty="0" err="1">
                <a:solidFill>
                  <a:srgbClr val="0070C0"/>
                </a:solidFill>
              </a:rPr>
              <a:t>mehrere</a:t>
            </a:r>
            <a:r>
              <a:rPr lang="fr-CH" dirty="0">
                <a:solidFill>
                  <a:srgbClr val="0070C0"/>
                </a:solidFill>
              </a:rPr>
              <a:t> </a:t>
            </a:r>
            <a:r>
              <a:rPr lang="fr-CH" dirty="0" err="1">
                <a:solidFill>
                  <a:srgbClr val="0070C0"/>
                </a:solidFill>
              </a:rPr>
              <a:t>weitere</a:t>
            </a:r>
            <a:r>
              <a:rPr lang="fr-CH" dirty="0">
                <a:solidFill>
                  <a:srgbClr val="0070C0"/>
                </a:solidFill>
              </a:rPr>
              <a:t> </a:t>
            </a:r>
            <a:r>
              <a:rPr lang="fr-CH" dirty="0" err="1">
                <a:solidFill>
                  <a:srgbClr val="0070C0"/>
                </a:solidFill>
              </a:rPr>
              <a:t>indirekt</a:t>
            </a:r>
            <a:r>
              <a:rPr lang="fr-CH" dirty="0">
                <a:solidFill>
                  <a:srgbClr val="0070C0"/>
                </a:solidFill>
              </a:rPr>
              <a:t> </a:t>
            </a:r>
            <a:r>
              <a:rPr lang="fr-CH" dirty="0" err="1">
                <a:solidFill>
                  <a:srgbClr val="0070C0"/>
                </a:solidFill>
              </a:rPr>
              <a:t>geschaffen</a:t>
            </a:r>
            <a:endParaRPr lang="fr-CH" dirty="0">
              <a:solidFill>
                <a:srgbClr val="0070C0"/>
              </a:solidFill>
            </a:endParaRPr>
          </a:p>
        </p:txBody>
      </p:sp>
    </p:spTree>
    <p:extLst>
      <p:ext uri="{BB962C8B-B14F-4D97-AF65-F5344CB8AC3E}">
        <p14:creationId xmlns:p14="http://schemas.microsoft.com/office/powerpoint/2010/main" val="1540250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D411B8-483D-928D-C6B1-FEA1E723DD2D}"/>
              </a:ext>
            </a:extLst>
          </p:cNvPr>
          <p:cNvSpPr>
            <a:spLocks noGrp="1"/>
          </p:cNvSpPr>
          <p:nvPr>
            <p:ph type="title"/>
          </p:nvPr>
        </p:nvSpPr>
        <p:spPr/>
        <p:txBody>
          <a:bodyPr/>
          <a:lstStyle/>
          <a:p>
            <a:r>
              <a:rPr lang="fr-CH" dirty="0"/>
              <a:t>Conclusions Cann-L / </a:t>
            </a:r>
            <a:r>
              <a:rPr lang="fr-CH" dirty="0" err="1">
                <a:solidFill>
                  <a:srgbClr val="0070C0"/>
                </a:solidFill>
              </a:rPr>
              <a:t>Schlussfolgerungen</a:t>
            </a:r>
            <a:r>
              <a:rPr lang="fr-CH" dirty="0">
                <a:solidFill>
                  <a:srgbClr val="0070C0"/>
                </a:solidFill>
              </a:rPr>
              <a:t> Cann-L</a:t>
            </a:r>
          </a:p>
        </p:txBody>
      </p:sp>
      <p:sp>
        <p:nvSpPr>
          <p:cNvPr id="3" name="Espace réservé du contenu 2">
            <a:extLst>
              <a:ext uri="{FF2B5EF4-FFF2-40B4-BE49-F238E27FC236}">
                <a16:creationId xmlns:a16="http://schemas.microsoft.com/office/drawing/2014/main" id="{AE1ACDD0-4047-6873-CD35-E2780F8B63F0}"/>
              </a:ext>
            </a:extLst>
          </p:cNvPr>
          <p:cNvSpPr>
            <a:spLocks noGrp="1"/>
          </p:cNvSpPr>
          <p:nvPr>
            <p:ph idx="1"/>
          </p:nvPr>
        </p:nvSpPr>
        <p:spPr>
          <a:xfrm>
            <a:off x="586131" y="1195057"/>
            <a:ext cx="11040000" cy="4411943"/>
          </a:xfrm>
        </p:spPr>
        <p:txBody>
          <a:bodyPr/>
          <a:lstStyle/>
          <a:p>
            <a:r>
              <a:rPr lang="fr-CH" sz="1800" dirty="0"/>
              <a:t>Il semble possible de créer un accès légal au cannabis qui permet de protéger à la fois les personnes qui consomment et celles qui ne le font pas</a:t>
            </a:r>
          </a:p>
          <a:p>
            <a:r>
              <a:rPr lang="de-DE" sz="1800" dirty="0">
                <a:solidFill>
                  <a:srgbClr val="0070C0"/>
                </a:solidFill>
              </a:rPr>
              <a:t>Es scheint möglich zu sein, einen legalen Zugang zu Cannabis zu schaffen, der sowohl Konsumierende als auch Nicht-Konsumierende schützt</a:t>
            </a:r>
          </a:p>
          <a:p>
            <a:r>
              <a:rPr lang="fr-CH" sz="1800" dirty="0"/>
              <a:t>Il faudra trouver le meilleur compromis entre protection de la santé et réduction du marché noir, mais on ne pourra avoir les deux à 100% </a:t>
            </a:r>
          </a:p>
          <a:p>
            <a:r>
              <a:rPr lang="de-DE" sz="1800" dirty="0">
                <a:solidFill>
                  <a:srgbClr val="0070C0"/>
                </a:solidFill>
              </a:rPr>
              <a:t>Es muss der beste Kompromiss zwischen Gesundheitsschutz und Eindämmung des Schwarzmarktes gefunden werden, aber beides kann nicht zu 100 % erreicht werden</a:t>
            </a:r>
          </a:p>
          <a:p>
            <a:r>
              <a:rPr lang="fr-CH" sz="1800" dirty="0"/>
              <a:t>Le marché du cannabis ne constitue probablement pas une manne énorme pour les collectivités publiques/l’économie mais il peut financer notamment des emplois et des mesures d’accompagnement</a:t>
            </a:r>
          </a:p>
          <a:p>
            <a:r>
              <a:rPr lang="de-DE" sz="1800" dirty="0">
                <a:solidFill>
                  <a:srgbClr val="0070C0"/>
                </a:solidFill>
              </a:rPr>
              <a:t>Der Cannabismarkt stellt voraussichtlich keine sehr </a:t>
            </a:r>
            <a:r>
              <a:rPr lang="de-DE" sz="1800" dirty="0" err="1">
                <a:solidFill>
                  <a:srgbClr val="0070C0"/>
                </a:solidFill>
              </a:rPr>
              <a:t>grosse</a:t>
            </a:r>
            <a:r>
              <a:rPr lang="de-DE" sz="1800" dirty="0">
                <a:solidFill>
                  <a:srgbClr val="0070C0"/>
                </a:solidFill>
              </a:rPr>
              <a:t> Einnahmequelle für den Staat/die Wirtschaft dar, aber er kann u.a. zur Finanzierung von Arbeitsplätzen und </a:t>
            </a:r>
            <a:r>
              <a:rPr lang="de-DE" sz="1800" dirty="0" err="1">
                <a:solidFill>
                  <a:srgbClr val="0070C0"/>
                </a:solidFill>
              </a:rPr>
              <a:t>Begleitmassnahmen</a:t>
            </a:r>
            <a:r>
              <a:rPr lang="de-DE" sz="1800" dirty="0">
                <a:solidFill>
                  <a:srgbClr val="0070C0"/>
                </a:solidFill>
              </a:rPr>
              <a:t> beitragen</a:t>
            </a:r>
            <a:endParaRPr lang="fr-CH" sz="1800" dirty="0">
              <a:solidFill>
                <a:srgbClr val="0070C0"/>
              </a:solidFill>
            </a:endParaRPr>
          </a:p>
        </p:txBody>
      </p:sp>
    </p:spTree>
    <p:extLst>
      <p:ext uri="{BB962C8B-B14F-4D97-AF65-F5344CB8AC3E}">
        <p14:creationId xmlns:p14="http://schemas.microsoft.com/office/powerpoint/2010/main" val="3878837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a:extLst>
              <a:ext uri="{FF2B5EF4-FFF2-40B4-BE49-F238E27FC236}">
                <a16:creationId xmlns:a16="http://schemas.microsoft.com/office/drawing/2014/main" id="{7ED4C14D-78E5-3CD7-9122-6D11C5139A0A}"/>
              </a:ext>
            </a:extLst>
          </p:cNvPr>
          <p:cNvSpPr>
            <a:spLocks noGrp="1"/>
          </p:cNvSpPr>
          <p:nvPr>
            <p:ph type="subTitle" idx="1"/>
          </p:nvPr>
        </p:nvSpPr>
        <p:spPr>
          <a:xfrm>
            <a:off x="1332000" y="4616824"/>
            <a:ext cx="9936000" cy="991976"/>
          </a:xfrm>
        </p:spPr>
        <p:txBody>
          <a:bodyPr/>
          <a:lstStyle/>
          <a:p>
            <a:r>
              <a:rPr lang="fr-CH" dirty="0">
                <a:solidFill>
                  <a:srgbClr val="FF0000"/>
                </a:solidFill>
              </a:rPr>
              <a:t>fzobel@addictionsuisse.ch</a:t>
            </a:r>
          </a:p>
        </p:txBody>
      </p:sp>
      <p:sp>
        <p:nvSpPr>
          <p:cNvPr id="4" name="Titre 3">
            <a:extLst>
              <a:ext uri="{FF2B5EF4-FFF2-40B4-BE49-F238E27FC236}">
                <a16:creationId xmlns:a16="http://schemas.microsoft.com/office/drawing/2014/main" id="{987F721E-05B8-D228-BC17-F8070653FDDE}"/>
              </a:ext>
            </a:extLst>
          </p:cNvPr>
          <p:cNvSpPr>
            <a:spLocks noGrp="1"/>
          </p:cNvSpPr>
          <p:nvPr>
            <p:ph type="ctrTitle"/>
          </p:nvPr>
        </p:nvSpPr>
        <p:spPr/>
        <p:txBody>
          <a:bodyPr/>
          <a:lstStyle/>
          <a:p>
            <a:r>
              <a:rPr lang="fr-CH" dirty="0"/>
              <a:t>Merci</a:t>
            </a:r>
            <a:br>
              <a:rPr lang="fr-CH" dirty="0"/>
            </a:br>
            <a:r>
              <a:rPr lang="fr-CH" dirty="0" err="1">
                <a:solidFill>
                  <a:srgbClr val="0070C0"/>
                </a:solidFill>
              </a:rPr>
              <a:t>Danke</a:t>
            </a:r>
            <a:endParaRPr lang="fr-CH" dirty="0">
              <a:solidFill>
                <a:srgbClr val="0070C0"/>
              </a:solidFill>
            </a:endParaRPr>
          </a:p>
        </p:txBody>
      </p:sp>
      <p:pic>
        <p:nvPicPr>
          <p:cNvPr id="7" name="Image 6">
            <a:extLst>
              <a:ext uri="{FF2B5EF4-FFF2-40B4-BE49-F238E27FC236}">
                <a16:creationId xmlns:a16="http://schemas.microsoft.com/office/drawing/2014/main" id="{73559BB5-B5B0-968A-3D26-313F2014F6FC}"/>
              </a:ext>
            </a:extLst>
          </p:cNvPr>
          <p:cNvPicPr>
            <a:picLocks noChangeAspect="1"/>
          </p:cNvPicPr>
          <p:nvPr/>
        </p:nvPicPr>
        <p:blipFill>
          <a:blip r:embed="rId2"/>
          <a:stretch>
            <a:fillRect/>
          </a:stretch>
        </p:blipFill>
        <p:spPr>
          <a:xfrm>
            <a:off x="7178619" y="978452"/>
            <a:ext cx="2855268" cy="4018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0399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solidFill>
                  <a:srgbClr val="FF0000"/>
                </a:solidFill>
              </a:rPr>
              <a:t>1999</a:t>
            </a:r>
          </a:p>
        </p:txBody>
      </p:sp>
      <p:pic>
        <p:nvPicPr>
          <p:cNvPr id="4" name="Image 3"/>
          <p:cNvPicPr/>
          <p:nvPr/>
        </p:nvPicPr>
        <p:blipFill>
          <a:blip r:embed="rId2"/>
          <a:stretch>
            <a:fillRect/>
          </a:stretch>
        </p:blipFill>
        <p:spPr>
          <a:xfrm>
            <a:off x="5587905" y="838936"/>
            <a:ext cx="6282042" cy="5760271"/>
          </a:xfrm>
          <a:prstGeom prst="rect">
            <a:avLst/>
          </a:prstGeom>
        </p:spPr>
      </p:pic>
      <p:pic>
        <p:nvPicPr>
          <p:cNvPr id="3" name="Image 2">
            <a:extLst>
              <a:ext uri="{FF2B5EF4-FFF2-40B4-BE49-F238E27FC236}">
                <a16:creationId xmlns:a16="http://schemas.microsoft.com/office/drawing/2014/main" id="{F6C421AD-DA2C-A71A-D4CE-E2BDBB869428}"/>
              </a:ext>
            </a:extLst>
          </p:cNvPr>
          <p:cNvPicPr>
            <a:picLocks noChangeAspect="1"/>
          </p:cNvPicPr>
          <p:nvPr/>
        </p:nvPicPr>
        <p:blipFill>
          <a:blip r:embed="rId3"/>
          <a:stretch>
            <a:fillRect/>
          </a:stretch>
        </p:blipFill>
        <p:spPr>
          <a:xfrm>
            <a:off x="543131" y="1528428"/>
            <a:ext cx="1420606" cy="2011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a:extLst>
              <a:ext uri="{FF2B5EF4-FFF2-40B4-BE49-F238E27FC236}">
                <a16:creationId xmlns:a16="http://schemas.microsoft.com/office/drawing/2014/main" id="{1B0FD0CB-9F44-DBB4-4E7F-07FC8E1B9D10}"/>
              </a:ext>
            </a:extLst>
          </p:cNvPr>
          <p:cNvPicPr>
            <a:picLocks noChangeAspect="1"/>
          </p:cNvPicPr>
          <p:nvPr/>
        </p:nvPicPr>
        <p:blipFill>
          <a:blip r:embed="rId4"/>
          <a:stretch>
            <a:fillRect/>
          </a:stretch>
        </p:blipFill>
        <p:spPr>
          <a:xfrm>
            <a:off x="2145498" y="1528428"/>
            <a:ext cx="1451004" cy="2011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ZoneTexte 9">
            <a:extLst>
              <a:ext uri="{FF2B5EF4-FFF2-40B4-BE49-F238E27FC236}">
                <a16:creationId xmlns:a16="http://schemas.microsoft.com/office/drawing/2014/main" id="{A4E44153-3F04-3FD1-B37C-40CB497F32FC}"/>
              </a:ext>
            </a:extLst>
          </p:cNvPr>
          <p:cNvSpPr txBox="1"/>
          <p:nvPr/>
        </p:nvSpPr>
        <p:spPr>
          <a:xfrm>
            <a:off x="93462" y="3898236"/>
            <a:ext cx="5057959" cy="954107"/>
          </a:xfrm>
          <a:prstGeom prst="rect">
            <a:avLst/>
          </a:prstGeom>
          <a:noFill/>
        </p:spPr>
        <p:txBody>
          <a:bodyPr wrap="square">
            <a:spAutoFit/>
          </a:bodyPr>
          <a:lstStyle/>
          <a:p>
            <a:pPr algn="l"/>
            <a:r>
              <a:rPr lang="fr-FR" sz="1400" i="0" u="none" strike="noStrike" baseline="0" dirty="0">
                <a:latin typeface="Arial" panose="020B0604020202020204" pitchFamily="34" charset="0"/>
              </a:rPr>
              <a:t>Le but premier de la politique du cannabis est de créer des conditions générales propres à empêcher, aussi bien pour le consommateur que pour la société, les conséquences </a:t>
            </a:r>
            <a:r>
              <a:rPr lang="fr-CH" sz="1400" i="0" u="none" strike="noStrike" baseline="0" dirty="0">
                <a:latin typeface="Arial" panose="020B0604020202020204" pitchFamily="34" charset="0"/>
              </a:rPr>
              <a:t>néfastes de la consommation.</a:t>
            </a:r>
            <a:endParaRPr lang="fr-CH" sz="1400" dirty="0"/>
          </a:p>
        </p:txBody>
      </p:sp>
      <p:sp>
        <p:nvSpPr>
          <p:cNvPr id="12" name="ZoneTexte 11">
            <a:extLst>
              <a:ext uri="{FF2B5EF4-FFF2-40B4-BE49-F238E27FC236}">
                <a16:creationId xmlns:a16="http://schemas.microsoft.com/office/drawing/2014/main" id="{BF082CE1-A2A9-AE8F-FF8A-696D825947BA}"/>
              </a:ext>
            </a:extLst>
          </p:cNvPr>
          <p:cNvSpPr txBox="1"/>
          <p:nvPr/>
        </p:nvSpPr>
        <p:spPr>
          <a:xfrm>
            <a:off x="93463" y="4852343"/>
            <a:ext cx="5184707" cy="954107"/>
          </a:xfrm>
          <a:prstGeom prst="rect">
            <a:avLst/>
          </a:prstGeom>
          <a:noFill/>
        </p:spPr>
        <p:txBody>
          <a:bodyPr wrap="square">
            <a:spAutoFit/>
          </a:bodyPr>
          <a:lstStyle/>
          <a:p>
            <a:pPr algn="l"/>
            <a:r>
              <a:rPr lang="de-DE" sz="1400" i="0" u="none" strike="noStrike" baseline="0" dirty="0">
                <a:solidFill>
                  <a:srgbClr val="0070C0"/>
                </a:solidFill>
                <a:latin typeface="Arial" panose="020B0604020202020204" pitchFamily="34" charset="0"/>
              </a:rPr>
              <a:t>Das übergeordnete Ziel der Cannabispolitik besteht darin, Rahmenbedingungen zu schaffen, die geeignet sind, unerwünschte Auswirkungen des Gebrauchs sowohl für den Konsumenten wie für die Gesellschaft zu verhindern.</a:t>
            </a:r>
            <a:endParaRPr lang="fr-CH" sz="1400" dirty="0">
              <a:solidFill>
                <a:srgbClr val="0070C0"/>
              </a:solidFill>
            </a:endParaRPr>
          </a:p>
        </p:txBody>
      </p:sp>
    </p:spTree>
    <p:extLst>
      <p:ext uri="{BB962C8B-B14F-4D97-AF65-F5344CB8AC3E}">
        <p14:creationId xmlns:p14="http://schemas.microsoft.com/office/powerpoint/2010/main" val="2389658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solidFill>
                  <a:srgbClr val="FF0000"/>
                </a:solidFill>
              </a:rPr>
              <a:t>1999</a:t>
            </a:r>
            <a:r>
              <a:rPr lang="fr-CH" dirty="0"/>
              <a:t>: recommandations /</a:t>
            </a:r>
            <a:r>
              <a:rPr lang="fr-CH" dirty="0" err="1">
                <a:solidFill>
                  <a:srgbClr val="0070C0"/>
                </a:solidFill>
              </a:rPr>
              <a:t>Empfehlungen</a:t>
            </a:r>
            <a:endParaRPr lang="fr-CH"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CH" sz="2600" dirty="0"/>
              <a:t>« Après avoir examiné différentes options, la Commission recommande, à l’unanimité, un modèle qui non seulement dépénalise la consommation et la possession du cannabis, mais légalise son acquisition. (..) </a:t>
            </a:r>
            <a:r>
              <a:rPr lang="fr-CH" sz="2600" u="sng" dirty="0"/>
              <a:t>l'acquisition du cannabis ne devrait pas être basée sur la liberté du commerce, mais faire l'objet d'une réglementation claire, propre à garantir la protection de la jeunesse et à prévenir d’éventuels effets indésirables de la légalisation </a:t>
            </a:r>
            <a:r>
              <a:rPr lang="fr-CH" sz="2600" dirty="0"/>
              <a:t>»</a:t>
            </a:r>
          </a:p>
          <a:p>
            <a:pPr marL="0" indent="0">
              <a:buNone/>
            </a:pPr>
            <a:endParaRPr lang="fr-CH" sz="2600" dirty="0"/>
          </a:p>
          <a:p>
            <a:pPr marL="0" indent="0">
              <a:buNone/>
            </a:pPr>
            <a:r>
              <a:rPr lang="de-CH" sz="2600" dirty="0">
                <a:solidFill>
                  <a:srgbClr val="0070C0"/>
                </a:solidFill>
              </a:rPr>
              <a:t>« Nach eingehender Prüfung der verschiedenen Optionen befürwortet die EKDF einstimmig die Ausarbeitung eines Modells, das nicht nur die Bestrafung von Konsum und Besitz aufhebt, sondern zudem einen legalen Zugang zu Cannabis ermöglicht. </a:t>
            </a:r>
            <a:r>
              <a:rPr lang="de-CH" sz="2600" u="sng" dirty="0">
                <a:solidFill>
                  <a:srgbClr val="0070C0"/>
                </a:solidFill>
              </a:rPr>
              <a:t>Dieses dürfte nicht auf der Grundlage eines freien Handels ausgestaltet werden, sondern müsste klare Regulierungen enthalten, um den Jugendschutz zu gewährleisten und allfällige unerwünschte Auswirkungen einer Legalisierung zu verhindern</a:t>
            </a:r>
            <a:r>
              <a:rPr lang="de-CH" sz="2600" dirty="0">
                <a:solidFill>
                  <a:srgbClr val="0070C0"/>
                </a:solidFill>
              </a:rPr>
              <a:t>.»</a:t>
            </a:r>
            <a:endParaRPr lang="fr-CH" sz="2600" dirty="0">
              <a:solidFill>
                <a:srgbClr val="0070C0"/>
              </a:solidFill>
            </a:endParaRPr>
          </a:p>
          <a:p>
            <a:pPr marL="0" indent="0">
              <a:buNone/>
            </a:pPr>
            <a:endParaRPr lang="de-CH" i="1" dirty="0"/>
          </a:p>
          <a:p>
            <a:pPr marL="0" indent="0">
              <a:buNone/>
            </a:pPr>
            <a:endParaRPr lang="fr-CH" dirty="0"/>
          </a:p>
          <a:p>
            <a:endParaRPr lang="fr-CH" dirty="0"/>
          </a:p>
        </p:txBody>
      </p:sp>
    </p:spTree>
    <p:extLst>
      <p:ext uri="{BB962C8B-B14F-4D97-AF65-F5344CB8AC3E}">
        <p14:creationId xmlns:p14="http://schemas.microsoft.com/office/powerpoint/2010/main" val="990430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solidFill>
                  <a:srgbClr val="FF0000"/>
                </a:solidFill>
              </a:rPr>
              <a:t>1999</a:t>
            </a:r>
            <a:r>
              <a:rPr lang="fr-CH" dirty="0"/>
              <a:t>: recommandations /</a:t>
            </a:r>
            <a:r>
              <a:rPr lang="fr-CH" dirty="0" err="1">
                <a:solidFill>
                  <a:srgbClr val="0070C0"/>
                </a:solidFill>
              </a:rPr>
              <a:t>Empfehlungen</a:t>
            </a:r>
            <a:endParaRPr lang="fr-CH" dirty="0">
              <a:solidFill>
                <a:srgbClr val="FF0000"/>
              </a:solidFill>
            </a:endParaRPr>
          </a:p>
        </p:txBody>
      </p:sp>
      <p:sp>
        <p:nvSpPr>
          <p:cNvPr id="3" name="Espace réservé du contenu 2"/>
          <p:cNvSpPr>
            <a:spLocks noGrp="1"/>
          </p:cNvSpPr>
          <p:nvPr>
            <p:ph idx="1"/>
          </p:nvPr>
        </p:nvSpPr>
        <p:spPr/>
        <p:txBody>
          <a:bodyPr>
            <a:normAutofit/>
          </a:bodyPr>
          <a:lstStyle/>
          <a:p>
            <a:pPr marL="0" indent="0">
              <a:buNone/>
            </a:pPr>
            <a:r>
              <a:rPr lang="fr-CH" dirty="0"/>
              <a:t>« (..) des exigences devraient être posées en ce qui concerne les qualifications professionnelles des commerçants, des prescriptions concernant la vente et les produits devraient être établies, la publicité devrait être interdite et les prix éventuellement imposés. (..)»</a:t>
            </a:r>
          </a:p>
          <a:p>
            <a:pPr marL="0" indent="0">
              <a:buNone/>
            </a:pPr>
            <a:r>
              <a:rPr lang="de-CH" dirty="0">
                <a:solidFill>
                  <a:schemeClr val="accent5"/>
                </a:solidFill>
              </a:rPr>
              <a:t>« (..) fachliche Anforderungen, Abgabe- und Produktevorschriften, ein Werbeverbot sowie allenfalls eine Preisbindung müssten sichergestellt sein. (..) »</a:t>
            </a:r>
            <a:endParaRPr lang="fr-CH" dirty="0">
              <a:solidFill>
                <a:schemeClr val="accent5"/>
              </a:solidFill>
            </a:endParaRPr>
          </a:p>
          <a:p>
            <a:pPr marL="0" indent="0">
              <a:buNone/>
            </a:pPr>
            <a:endParaRPr lang="de-CH" i="1" dirty="0"/>
          </a:p>
          <a:p>
            <a:pPr marL="0" indent="0">
              <a:buNone/>
            </a:pPr>
            <a:endParaRPr lang="fr-CH" dirty="0"/>
          </a:p>
          <a:p>
            <a:endParaRPr lang="fr-CH" dirty="0"/>
          </a:p>
        </p:txBody>
      </p:sp>
    </p:spTree>
    <p:extLst>
      <p:ext uri="{BB962C8B-B14F-4D97-AF65-F5344CB8AC3E}">
        <p14:creationId xmlns:p14="http://schemas.microsoft.com/office/powerpoint/2010/main" val="418727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solidFill>
                  <a:srgbClr val="FF0000"/>
                </a:solidFill>
              </a:rPr>
              <a:t>2008</a:t>
            </a:r>
          </a:p>
        </p:txBody>
      </p:sp>
      <p:pic>
        <p:nvPicPr>
          <p:cNvPr id="5" name="Image 4"/>
          <p:cNvPicPr/>
          <p:nvPr/>
        </p:nvPicPr>
        <p:blipFill>
          <a:blip r:embed="rId2"/>
          <a:stretch>
            <a:fillRect/>
          </a:stretch>
        </p:blipFill>
        <p:spPr>
          <a:xfrm>
            <a:off x="5760432" y="663575"/>
            <a:ext cx="5760720" cy="6194425"/>
          </a:xfrm>
          <a:prstGeom prst="rect">
            <a:avLst/>
          </a:prstGeom>
        </p:spPr>
      </p:pic>
      <p:pic>
        <p:nvPicPr>
          <p:cNvPr id="3" name="Image 2">
            <a:extLst>
              <a:ext uri="{FF2B5EF4-FFF2-40B4-BE49-F238E27FC236}">
                <a16:creationId xmlns:a16="http://schemas.microsoft.com/office/drawing/2014/main" id="{D11A08DD-9B01-226D-1129-816E795A615E}"/>
              </a:ext>
            </a:extLst>
          </p:cNvPr>
          <p:cNvPicPr>
            <a:picLocks noChangeAspect="1"/>
          </p:cNvPicPr>
          <p:nvPr/>
        </p:nvPicPr>
        <p:blipFill>
          <a:blip r:embed="rId3"/>
          <a:stretch>
            <a:fillRect/>
          </a:stretch>
        </p:blipFill>
        <p:spPr>
          <a:xfrm>
            <a:off x="303726" y="1690688"/>
            <a:ext cx="2422872" cy="3406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a:extLst>
              <a:ext uri="{FF2B5EF4-FFF2-40B4-BE49-F238E27FC236}">
                <a16:creationId xmlns:a16="http://schemas.microsoft.com/office/drawing/2014/main" id="{9336525B-124D-07B4-4281-52F5E11E5A34}"/>
              </a:ext>
            </a:extLst>
          </p:cNvPr>
          <p:cNvPicPr>
            <a:picLocks noChangeAspect="1"/>
          </p:cNvPicPr>
          <p:nvPr/>
        </p:nvPicPr>
        <p:blipFill>
          <a:blip r:embed="rId4"/>
          <a:stretch>
            <a:fillRect/>
          </a:stretch>
        </p:blipFill>
        <p:spPr>
          <a:xfrm>
            <a:off x="2921197" y="1690687"/>
            <a:ext cx="2435426" cy="3406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689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solidFill>
                  <a:srgbClr val="FF0000"/>
                </a:solidFill>
              </a:rPr>
              <a:t>2008: </a:t>
            </a:r>
            <a:r>
              <a:rPr lang="fr-CH" dirty="0"/>
              <a:t>recommandations /</a:t>
            </a:r>
            <a:r>
              <a:rPr lang="fr-CH" dirty="0" err="1">
                <a:solidFill>
                  <a:srgbClr val="0070C0"/>
                </a:solidFill>
              </a:rPr>
              <a:t>Empfehlungen</a:t>
            </a:r>
            <a:endParaRPr lang="fr-CH" dirty="0">
              <a:solidFill>
                <a:srgbClr val="FF0000"/>
              </a:solidFill>
            </a:endParaRPr>
          </a:p>
        </p:txBody>
      </p:sp>
      <p:sp>
        <p:nvSpPr>
          <p:cNvPr id="3" name="Espace réservé du contenu 2"/>
          <p:cNvSpPr>
            <a:spLocks noGrp="1"/>
          </p:cNvSpPr>
          <p:nvPr>
            <p:ph idx="1"/>
          </p:nvPr>
        </p:nvSpPr>
        <p:spPr/>
        <p:txBody>
          <a:bodyPr>
            <a:normAutofit/>
          </a:bodyPr>
          <a:lstStyle/>
          <a:p>
            <a:pPr marL="0" indent="0">
              <a:buNone/>
            </a:pPr>
            <a:r>
              <a:rPr lang="fr-CH" dirty="0"/>
              <a:t>« La majorité des membres de la commission maintient donc la recommandation formulée en 1999: régler l’accès aux produits à base de cannabis par le biais d’</a:t>
            </a:r>
            <a:r>
              <a:rPr lang="fr-CH" u="sng" dirty="0"/>
              <a:t>un modèle de réglementation qui accorde la place nécessaire à la prévention et à la protection de la jeunesse</a:t>
            </a:r>
            <a:r>
              <a:rPr lang="fr-CH" dirty="0"/>
              <a:t>.  (..)»</a:t>
            </a:r>
          </a:p>
          <a:p>
            <a:pPr marL="0" indent="0">
              <a:buNone/>
            </a:pPr>
            <a:endParaRPr lang="fr-CH" dirty="0"/>
          </a:p>
          <a:p>
            <a:pPr marL="0" indent="0">
              <a:buNone/>
            </a:pPr>
            <a:r>
              <a:rPr lang="de-CH" dirty="0">
                <a:solidFill>
                  <a:schemeClr val="accent5"/>
                </a:solidFill>
              </a:rPr>
              <a:t>«Die Kommission bleibt grossmehrheitlich bei ihrer 1999 formulierten Empfehlung, die Zugänglichkeit von Cannabisprodukten über </a:t>
            </a:r>
            <a:r>
              <a:rPr lang="de-CH" u="sng" dirty="0">
                <a:solidFill>
                  <a:schemeClr val="accent5"/>
                </a:solidFill>
              </a:rPr>
              <a:t>ein Regulierungsmodell zu steuern, das der Prävention und insbesondere dem Jugendschutz die notwendige Beachtung schenkt</a:t>
            </a:r>
            <a:r>
              <a:rPr lang="de-CH" dirty="0">
                <a:solidFill>
                  <a:schemeClr val="accent5"/>
                </a:solidFill>
              </a:rPr>
              <a:t>. (..).»</a:t>
            </a:r>
            <a:endParaRPr lang="fr-CH" dirty="0">
              <a:solidFill>
                <a:schemeClr val="accent5"/>
              </a:solidFill>
            </a:endParaRPr>
          </a:p>
          <a:p>
            <a:pPr marL="0" indent="0">
              <a:buNone/>
            </a:pPr>
            <a:endParaRPr lang="de-CH" i="1" dirty="0">
              <a:solidFill>
                <a:schemeClr val="accent5"/>
              </a:solidFill>
            </a:endParaRPr>
          </a:p>
          <a:p>
            <a:pPr marL="0" indent="0">
              <a:buNone/>
            </a:pPr>
            <a:endParaRPr lang="fr-CH" dirty="0"/>
          </a:p>
          <a:p>
            <a:endParaRPr lang="fr-CH" dirty="0"/>
          </a:p>
        </p:txBody>
      </p:sp>
    </p:spTree>
    <p:extLst>
      <p:ext uri="{BB962C8B-B14F-4D97-AF65-F5344CB8AC3E}">
        <p14:creationId xmlns:p14="http://schemas.microsoft.com/office/powerpoint/2010/main" val="3078704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solidFill>
                  <a:srgbClr val="FF0000"/>
                </a:solidFill>
              </a:rPr>
              <a:t>2019</a:t>
            </a:r>
          </a:p>
        </p:txBody>
      </p:sp>
      <p:pic>
        <p:nvPicPr>
          <p:cNvPr id="4" name="Image 3"/>
          <p:cNvPicPr/>
          <p:nvPr/>
        </p:nvPicPr>
        <p:blipFill>
          <a:blip r:embed="rId2"/>
          <a:stretch>
            <a:fillRect/>
          </a:stretch>
        </p:blipFill>
        <p:spPr>
          <a:xfrm>
            <a:off x="5398123" y="365125"/>
            <a:ext cx="6678858" cy="6424847"/>
          </a:xfrm>
          <a:prstGeom prst="rect">
            <a:avLst/>
          </a:prstGeom>
        </p:spPr>
      </p:pic>
      <p:pic>
        <p:nvPicPr>
          <p:cNvPr id="6" name="Image 5">
            <a:extLst>
              <a:ext uri="{FF2B5EF4-FFF2-40B4-BE49-F238E27FC236}">
                <a16:creationId xmlns:a16="http://schemas.microsoft.com/office/drawing/2014/main" id="{A91E46F7-439E-C08E-133A-7A86A5BC1E2C}"/>
              </a:ext>
            </a:extLst>
          </p:cNvPr>
          <p:cNvPicPr>
            <a:picLocks noChangeAspect="1"/>
          </p:cNvPicPr>
          <p:nvPr/>
        </p:nvPicPr>
        <p:blipFill>
          <a:blip r:embed="rId3"/>
          <a:stretch>
            <a:fillRect/>
          </a:stretch>
        </p:blipFill>
        <p:spPr>
          <a:xfrm>
            <a:off x="2669507" y="1798478"/>
            <a:ext cx="1945700" cy="2745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a:extLst>
              <a:ext uri="{FF2B5EF4-FFF2-40B4-BE49-F238E27FC236}">
                <a16:creationId xmlns:a16="http://schemas.microsoft.com/office/drawing/2014/main" id="{1A12961E-B7B6-27B1-4F06-4F0BFFB134D7}"/>
              </a:ext>
            </a:extLst>
          </p:cNvPr>
          <p:cNvPicPr>
            <a:picLocks noChangeAspect="1"/>
          </p:cNvPicPr>
          <p:nvPr/>
        </p:nvPicPr>
        <p:blipFill>
          <a:blip r:embed="rId4"/>
          <a:stretch>
            <a:fillRect/>
          </a:stretch>
        </p:blipFill>
        <p:spPr>
          <a:xfrm>
            <a:off x="611240" y="1798479"/>
            <a:ext cx="1945700" cy="2748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 9">
            <a:extLst>
              <a:ext uri="{FF2B5EF4-FFF2-40B4-BE49-F238E27FC236}">
                <a16:creationId xmlns:a16="http://schemas.microsoft.com/office/drawing/2014/main" id="{0BBF29A0-3C85-6A8E-CE1C-8AA5E4291820}"/>
              </a:ext>
            </a:extLst>
          </p:cNvPr>
          <p:cNvPicPr>
            <a:picLocks noChangeAspect="1"/>
          </p:cNvPicPr>
          <p:nvPr/>
        </p:nvPicPr>
        <p:blipFill>
          <a:blip r:embed="rId5"/>
          <a:stretch>
            <a:fillRect/>
          </a:stretch>
        </p:blipFill>
        <p:spPr>
          <a:xfrm>
            <a:off x="1570120" y="3689050"/>
            <a:ext cx="2198773" cy="3100922"/>
          </a:xfrm>
          <a:prstGeom prst="rect">
            <a:avLst/>
          </a:prstGeom>
        </p:spPr>
      </p:pic>
    </p:spTree>
    <p:extLst>
      <p:ext uri="{BB962C8B-B14F-4D97-AF65-F5344CB8AC3E}">
        <p14:creationId xmlns:p14="http://schemas.microsoft.com/office/powerpoint/2010/main" val="384738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Recommandations de la CFLA</a:t>
            </a:r>
            <a:br>
              <a:rPr lang="fr-CH" dirty="0">
                <a:solidFill>
                  <a:srgbClr val="FF0000"/>
                </a:solidFill>
              </a:rPr>
            </a:br>
            <a:r>
              <a:rPr lang="de-CH" dirty="0">
                <a:solidFill>
                  <a:schemeClr val="accent5"/>
                </a:solidFill>
              </a:rPr>
              <a:t>Empfehlungen der EKSF</a:t>
            </a:r>
            <a:endParaRPr lang="fr-CH" dirty="0">
              <a:solidFill>
                <a:schemeClr val="accent5"/>
              </a:solidFill>
            </a:endParaRPr>
          </a:p>
        </p:txBody>
      </p:sp>
      <p:sp>
        <p:nvSpPr>
          <p:cNvPr id="3" name="Espace réservé du contenu 2"/>
          <p:cNvSpPr>
            <a:spLocks noGrp="1"/>
          </p:cNvSpPr>
          <p:nvPr>
            <p:ph idx="1"/>
          </p:nvPr>
        </p:nvSpPr>
        <p:spPr>
          <a:xfrm>
            <a:off x="838200" y="1690688"/>
            <a:ext cx="10515600" cy="4802187"/>
          </a:xfrm>
        </p:spPr>
        <p:txBody>
          <a:bodyPr>
            <a:normAutofit fontScale="85000" lnSpcReduction="10000"/>
          </a:bodyPr>
          <a:lstStyle/>
          <a:p>
            <a:pPr marL="0" indent="0">
              <a:buNone/>
            </a:pPr>
            <a:r>
              <a:rPr lang="fr-CH" sz="2600" b="1" dirty="0"/>
              <a:t>Elle confirme les recommandations émises par la CFLD en 1999 et 2008: la politique actuelle d’interdiction vis-à-vis du cannabis est insatisfaisante et il faut la changer</a:t>
            </a:r>
          </a:p>
          <a:p>
            <a:pPr marL="0" indent="0">
              <a:buNone/>
            </a:pPr>
            <a:r>
              <a:rPr lang="de-CH" sz="2600" dirty="0">
                <a:solidFill>
                  <a:srgbClr val="0070C0"/>
                </a:solidFill>
              </a:rPr>
              <a:t>Sie bestätigt die Empfehlungen der ehemaligen EKSF aus den Jahren 1999 und 2008: Die aktuelle Politik des Cannabisverbots ist unbefriedigend und muss geändert werden.</a:t>
            </a:r>
          </a:p>
          <a:p>
            <a:pPr marL="0" indent="0">
              <a:buNone/>
            </a:pPr>
            <a:r>
              <a:rPr lang="fr-CH" sz="2600" b="1" dirty="0"/>
              <a:t>L’étude des modèles de régulation internationaux montre que le développement d’un modèle qui, dans une économie libérale, protège efficacement la santé et promeut la sécurité reste un </a:t>
            </a:r>
            <a:r>
              <a:rPr lang="fr-CH" sz="2600" b="1" i="1" dirty="0" err="1"/>
              <a:t>work</a:t>
            </a:r>
            <a:r>
              <a:rPr lang="fr-CH" sz="2600" b="1" i="1" dirty="0"/>
              <a:t> in </a:t>
            </a:r>
            <a:r>
              <a:rPr lang="fr-CH" sz="2600" b="1" i="1" dirty="0" err="1"/>
              <a:t>progress</a:t>
            </a:r>
            <a:endParaRPr lang="fr-CH" sz="2600" b="1" i="1" dirty="0"/>
          </a:p>
          <a:p>
            <a:pPr marL="0" indent="0">
              <a:buNone/>
            </a:pPr>
            <a:r>
              <a:rPr lang="de-CH" sz="2600" dirty="0">
                <a:solidFill>
                  <a:srgbClr val="0070C0"/>
                </a:solidFill>
              </a:rPr>
              <a:t>Die Untersuchung internationaler Regulierungsmodelle zeigt, dass die Entwicklung eines Modells, das in einer liberalen Wirtschaft die Gesundheit wirksam schützt und die Sicherheit fördert, eine laufende Arbeit bleibt.</a:t>
            </a:r>
            <a:endParaRPr lang="fr-CH" sz="2600" dirty="0">
              <a:solidFill>
                <a:srgbClr val="0070C0"/>
              </a:solidFill>
            </a:endParaRPr>
          </a:p>
          <a:p>
            <a:pPr marL="0" indent="0">
              <a:buNone/>
            </a:pPr>
            <a:r>
              <a:rPr lang="fr-CH" sz="2600" b="1" dirty="0"/>
              <a:t>Elle note le besoin de développer un modèle de régulation du cannabis spécifique au contexte suisse et basé sur des objectifs de santé publique et de sécurité clairs</a:t>
            </a:r>
          </a:p>
          <a:p>
            <a:pPr marL="0" indent="0">
              <a:buNone/>
            </a:pPr>
            <a:r>
              <a:rPr lang="de-CH" sz="2600" dirty="0">
                <a:solidFill>
                  <a:srgbClr val="0070C0"/>
                </a:solidFill>
              </a:rPr>
              <a:t>Sie bekräftigt auch, dass ein Modell zur Regulierung von Cannabis entwickelt werden muss, das spezifisch auf den Schweizer Kontext zugeschnitten ist und auf klaren gesundheits- und sicherheitspolitischen Zielen beruht.</a:t>
            </a:r>
          </a:p>
          <a:p>
            <a:endParaRPr lang="fr-CH" dirty="0"/>
          </a:p>
        </p:txBody>
      </p:sp>
    </p:spTree>
    <p:extLst>
      <p:ext uri="{BB962C8B-B14F-4D97-AF65-F5344CB8AC3E}">
        <p14:creationId xmlns:p14="http://schemas.microsoft.com/office/powerpoint/2010/main" val="600428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DI_Automation">
  <a:themeElements>
    <a:clrScheme name="EDI_Autom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DI_Autom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EDI_Autom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I_Autom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I_Autom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I_Autom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I_Autom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I_Autom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I_Autom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I_Autom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I_Autom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I_Autom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I_Autom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I_Autom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G_Automation.potm" id="{C95FB84B-BF6F-4896-9105-9A805D66A64C}" vid="{AD6A91D1-F3B5-4224-B991-C4EBF8E5813F}"/>
    </a:ext>
  </a:extLst>
</a:theme>
</file>

<file path=ppt/theme/theme3.xml><?xml version="1.0" encoding="utf-8"?>
<a:theme xmlns:a="http://schemas.openxmlformats.org/drawingml/2006/main" name="Fren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que_16-9" id="{120F3D12-80E6-41A9-BE45-560EEAB3CEB0}" vid="{AC48455C-3597-4272-B54C-58AFAF765FD8}"/>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2472</Words>
  <Application>Microsoft Office PowerPoint</Application>
  <PresentationFormat>Breitbild</PresentationFormat>
  <Paragraphs>196</Paragraphs>
  <Slides>27</Slides>
  <Notes>4</Notes>
  <HiddenSlides>0</HiddenSlides>
  <MMClips>0</MMClips>
  <ScaleCrop>false</ScaleCrop>
  <HeadingPairs>
    <vt:vector size="6" baseType="variant">
      <vt:variant>
        <vt:lpstr>Verwendete Schriftarten</vt:lpstr>
      </vt:variant>
      <vt:variant>
        <vt:i4>8</vt:i4>
      </vt:variant>
      <vt:variant>
        <vt:lpstr>Design</vt:lpstr>
      </vt:variant>
      <vt:variant>
        <vt:i4>3</vt:i4>
      </vt:variant>
      <vt:variant>
        <vt:lpstr>Folientitel</vt:lpstr>
      </vt:variant>
      <vt:variant>
        <vt:i4>27</vt:i4>
      </vt:variant>
    </vt:vector>
  </HeadingPairs>
  <TitlesOfParts>
    <vt:vector size="38" baseType="lpstr">
      <vt:lpstr>Aptos</vt:lpstr>
      <vt:lpstr>Arial</vt:lpstr>
      <vt:lpstr>Arial Rounded MT Bold</vt:lpstr>
      <vt:lpstr>Calibri</vt:lpstr>
      <vt:lpstr>Calibri Light</vt:lpstr>
      <vt:lpstr>Courier New</vt:lpstr>
      <vt:lpstr>Times</vt:lpstr>
      <vt:lpstr>Wingdings</vt:lpstr>
      <vt:lpstr>Thème Office</vt:lpstr>
      <vt:lpstr>EDI_Automation</vt:lpstr>
      <vt:lpstr>French</vt:lpstr>
      <vt:lpstr>Régulation du cannabis Cannabisregulierung </vt:lpstr>
      <vt:lpstr>Contenu/Inhalt</vt:lpstr>
      <vt:lpstr>1999</vt:lpstr>
      <vt:lpstr>1999: recommandations /Empfehlungen</vt:lpstr>
      <vt:lpstr>1999: recommandations /Empfehlungen</vt:lpstr>
      <vt:lpstr>2008</vt:lpstr>
      <vt:lpstr>2008: recommandations /Empfehlungen</vt:lpstr>
      <vt:lpstr>2019</vt:lpstr>
      <vt:lpstr>Recommandations de la CFLA Empfehlungen der EKSF</vt:lpstr>
      <vt:lpstr>2022</vt:lpstr>
      <vt:lpstr>Design de l’étude / Studiendesign</vt:lpstr>
      <vt:lpstr>PowerPoint-Präsentation</vt:lpstr>
      <vt:lpstr>Règles de marché strictes Strenge Marktregulierung</vt:lpstr>
      <vt:lpstr>Position de la CFANT (2022) / Position der EKSN (2022)  </vt:lpstr>
      <vt:lpstr>Conclusions (1ère partie) /  Schlussfolgerungen (1 Teil)</vt:lpstr>
      <vt:lpstr>Les projets pilotes / Die Pilotprojekte L’exemple Cann-L / Beispiel Cann-L</vt:lpstr>
      <vt:lpstr>Les règles / Die Regeln</vt:lpstr>
      <vt:lpstr>Pas fixé (mais contrôlé) / nicht vorgeschrieben (aber kontrolliert) </vt:lpstr>
      <vt:lpstr>Projets pilotes / Pilotprojekte</vt:lpstr>
      <vt:lpstr>Points de vente / Verkaufsstellen</vt:lpstr>
      <vt:lpstr>Cann-L</vt:lpstr>
      <vt:lpstr>Y’a-t-il un intérêt ? Interesse am Projekt? Qui participe? Wer nimmt daran teil?</vt:lpstr>
      <vt:lpstr>Comment évolue la consommation ?  Wie entwickelt sich der Konsum ?</vt:lpstr>
      <vt:lpstr>Quel impact sur le marché noir? Einfluss auf den Schwarzmarkt?</vt:lpstr>
      <vt:lpstr>Et le modèle économique marche-t-il ? Funktioniert das Wirtschaftsmodel? </vt:lpstr>
      <vt:lpstr>Conclusions Cann-L / Schlussfolgerungen Cann-L</vt:lpstr>
      <vt:lpstr>Merci Danke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Cannabis: analyse et recommandations de la CFLA</dc:title>
  <dc:creator>Frank Zobel</dc:creator>
  <cp:lastModifiedBy>Andrea May</cp:lastModifiedBy>
  <cp:revision>108</cp:revision>
  <dcterms:created xsi:type="dcterms:W3CDTF">2019-10-29T07:35:57Z</dcterms:created>
  <dcterms:modified xsi:type="dcterms:W3CDTF">2025-09-16T09:46:11Z</dcterms:modified>
</cp:coreProperties>
</file>